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68" r:id="rId4"/>
  </p:sldMasterIdLst>
  <p:notesMasterIdLst>
    <p:notesMasterId r:id="rId31"/>
  </p:notesMasterIdLst>
  <p:sldIdLst>
    <p:sldId id="266" r:id="rId5"/>
    <p:sldId id="267" r:id="rId6"/>
    <p:sldId id="319" r:id="rId7"/>
    <p:sldId id="313" r:id="rId8"/>
    <p:sldId id="359" r:id="rId9"/>
    <p:sldId id="358" r:id="rId10"/>
    <p:sldId id="360" r:id="rId11"/>
    <p:sldId id="364" r:id="rId12"/>
    <p:sldId id="365" r:id="rId13"/>
    <p:sldId id="366" r:id="rId14"/>
    <p:sldId id="367" r:id="rId15"/>
    <p:sldId id="368" r:id="rId16"/>
    <p:sldId id="369" r:id="rId17"/>
    <p:sldId id="370" r:id="rId18"/>
    <p:sldId id="372" r:id="rId19"/>
    <p:sldId id="371" r:id="rId20"/>
    <p:sldId id="373" r:id="rId21"/>
    <p:sldId id="374" r:id="rId22"/>
    <p:sldId id="326" r:id="rId23"/>
    <p:sldId id="376" r:id="rId24"/>
    <p:sldId id="377" r:id="rId25"/>
    <p:sldId id="375" r:id="rId26"/>
    <p:sldId id="378" r:id="rId27"/>
    <p:sldId id="379" r:id="rId28"/>
    <p:sldId id="380" r:id="rId29"/>
    <p:sldId id="312" r:id="rId30"/>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F143DE4-14DC-F904-4F81-EF3098AE4761}" name="Mo Burke" initials="MB" userId="S::mo.burke@nyec.org::3412bc6f-2d65-48ec-911d-eea41dbe4a77" providerId="AD"/>
  <p188:author id="{8971EDF6-F9B3-AD3F-9D1B-434C085751A4}" name="Aaron Johnson" initials="" userId="S::Aaron.Johnson@nyec.org::3d308c0c-540a-4736-92a2-9858174b13a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4719"/>
    <a:srgbClr val="F37321"/>
    <a:srgbClr val="340C3D"/>
    <a:srgbClr val="82807E"/>
    <a:srgbClr val="8E7898"/>
    <a:srgbClr val="FFD200"/>
    <a:srgbClr val="13B5EA"/>
    <a:srgbClr val="4A225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5C68813-9EC1-4EA5-A5CE-1D8B40B10009}" v="1" dt="2025-05-14T19:49:18.73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940" y="5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diagrams/_rels/data1.xml.rels><?xml version="1.0" encoding="UTF-8" standalone="yes"?>
<Relationships xmlns="http://schemas.openxmlformats.org/package/2006/relationships"><Relationship Id="rId8" Type="http://schemas.openxmlformats.org/officeDocument/2006/relationships/image" Target="../media/image58.svg"/><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image" Target="../media/image52.svg"/><Relationship Id="rId1" Type="http://schemas.openxmlformats.org/officeDocument/2006/relationships/image" Target="../media/image51.png"/><Relationship Id="rId6" Type="http://schemas.openxmlformats.org/officeDocument/2006/relationships/image" Target="../media/image56.svg"/><Relationship Id="rId5" Type="http://schemas.openxmlformats.org/officeDocument/2006/relationships/image" Target="../media/image55.png"/><Relationship Id="rId4" Type="http://schemas.openxmlformats.org/officeDocument/2006/relationships/image" Target="../media/image54.svg"/></Relationships>
</file>

<file path=ppt/diagrams/_rels/data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svg"/><Relationship Id="rId1" Type="http://schemas.openxmlformats.org/officeDocument/2006/relationships/image" Target="../media/image59.png"/><Relationship Id="rId6" Type="http://schemas.openxmlformats.org/officeDocument/2006/relationships/image" Target="../media/image64.svg"/><Relationship Id="rId5" Type="http://schemas.openxmlformats.org/officeDocument/2006/relationships/image" Target="../media/image63.png"/><Relationship Id="rId4" Type="http://schemas.openxmlformats.org/officeDocument/2006/relationships/image" Target="../media/image62.svg"/></Relationships>
</file>

<file path=ppt/diagrams/_rels/drawing1.xml.rels><?xml version="1.0" encoding="UTF-8" standalone="yes"?>
<Relationships xmlns="http://schemas.openxmlformats.org/package/2006/relationships"><Relationship Id="rId8" Type="http://schemas.openxmlformats.org/officeDocument/2006/relationships/image" Target="../media/image58.svg"/><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image" Target="../media/image52.svg"/><Relationship Id="rId1" Type="http://schemas.openxmlformats.org/officeDocument/2006/relationships/image" Target="../media/image51.png"/><Relationship Id="rId6" Type="http://schemas.openxmlformats.org/officeDocument/2006/relationships/image" Target="../media/image56.svg"/><Relationship Id="rId5" Type="http://schemas.openxmlformats.org/officeDocument/2006/relationships/image" Target="../media/image55.png"/><Relationship Id="rId4" Type="http://schemas.openxmlformats.org/officeDocument/2006/relationships/image" Target="../media/image54.svg"/></Relationships>
</file>

<file path=ppt/diagrams/_rels/drawing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svg"/><Relationship Id="rId1" Type="http://schemas.openxmlformats.org/officeDocument/2006/relationships/image" Target="../media/image59.png"/><Relationship Id="rId6" Type="http://schemas.openxmlformats.org/officeDocument/2006/relationships/image" Target="../media/image64.svg"/><Relationship Id="rId5" Type="http://schemas.openxmlformats.org/officeDocument/2006/relationships/image" Target="../media/image63.png"/><Relationship Id="rId4" Type="http://schemas.openxmlformats.org/officeDocument/2006/relationships/image" Target="../media/image62.sv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488F8DC-6209-4BFC-B7DB-D10F5571F034}"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5D0D034F-9055-4730-82DF-DCFB0DA5AB32}">
      <dgm:prSet/>
      <dgm:spPr/>
      <dgm:t>
        <a:bodyPr/>
        <a:lstStyle/>
        <a:p>
          <a:r>
            <a:rPr lang="en-US"/>
            <a:t>This module focused on building your foundation for becoming effective peer supporters in mental health settings. We dove into critical skills and knowledge that will enable you to provide empathetic, responsive, and culturally competent care.</a:t>
          </a:r>
        </a:p>
      </dgm:t>
    </dgm:pt>
    <dgm:pt modelId="{A54C61A3-38A3-4597-8EBD-477C8E8B0FB8}" type="parTrans" cxnId="{2DE3FF00-95EE-48F3-BA3B-B837C570EC5F}">
      <dgm:prSet/>
      <dgm:spPr/>
      <dgm:t>
        <a:bodyPr/>
        <a:lstStyle/>
        <a:p>
          <a:endParaRPr lang="en-US"/>
        </a:p>
      </dgm:t>
    </dgm:pt>
    <dgm:pt modelId="{0C3FA340-D701-43A4-AA91-786127384552}" type="sibTrans" cxnId="{2DE3FF00-95EE-48F3-BA3B-B837C570EC5F}">
      <dgm:prSet/>
      <dgm:spPr/>
      <dgm:t>
        <a:bodyPr/>
        <a:lstStyle/>
        <a:p>
          <a:endParaRPr lang="en-US"/>
        </a:p>
      </dgm:t>
    </dgm:pt>
    <dgm:pt modelId="{BFAED1CE-3DA4-4C17-A150-1C3A5E466D10}">
      <dgm:prSet/>
      <dgm:spPr/>
      <dgm:t>
        <a:bodyPr/>
        <a:lstStyle/>
        <a:p>
          <a:r>
            <a:rPr lang="en-US"/>
            <a:t>First, we tackled </a:t>
          </a:r>
          <a:r>
            <a:rPr lang="en-US" b="1"/>
            <a:t>Crisis Intervention</a:t>
          </a:r>
          <a:r>
            <a:rPr lang="en-US"/>
            <a:t>, learning how to recognize and respond to mental health crises. You gained practical tools for providing immediate support and connecting individuals with appropriate resources. This included recognizing signs of distress and understanding the importance of swift, supportive action.</a:t>
          </a:r>
        </a:p>
      </dgm:t>
    </dgm:pt>
    <dgm:pt modelId="{36CB7F39-3DCA-4B09-AE6C-458C8D882003}" type="parTrans" cxnId="{D965CA62-D9F7-44B8-BB92-220997D456C7}">
      <dgm:prSet/>
      <dgm:spPr/>
      <dgm:t>
        <a:bodyPr/>
        <a:lstStyle/>
        <a:p>
          <a:endParaRPr lang="en-US"/>
        </a:p>
      </dgm:t>
    </dgm:pt>
    <dgm:pt modelId="{F562131C-EC01-4579-8FD4-A75BDFC55BB5}" type="sibTrans" cxnId="{D965CA62-D9F7-44B8-BB92-220997D456C7}">
      <dgm:prSet/>
      <dgm:spPr/>
      <dgm:t>
        <a:bodyPr/>
        <a:lstStyle/>
        <a:p>
          <a:endParaRPr lang="en-US"/>
        </a:p>
      </dgm:t>
    </dgm:pt>
    <dgm:pt modelId="{F66C7A95-3327-488C-8E72-EF5130568B98}">
      <dgm:prSet/>
      <dgm:spPr/>
      <dgm:t>
        <a:bodyPr/>
        <a:lstStyle/>
        <a:p>
          <a:r>
            <a:rPr lang="en-US"/>
            <a:t>Next, we explored </a:t>
          </a:r>
          <a:r>
            <a:rPr lang="en-US" b="1"/>
            <a:t>De-escalation Techniques</a:t>
          </a:r>
          <a:r>
            <a:rPr lang="en-US"/>
            <a:t>. We worked on developing strategies to manage challenging behaviors and situations, creating personalized de-escalation plans. This section emphasized maintaining safety for everyone involved while fostering a calm and respectful environment.</a:t>
          </a:r>
        </a:p>
      </dgm:t>
    </dgm:pt>
    <dgm:pt modelId="{75535109-69E3-47CE-B69E-323EFBE34699}" type="parTrans" cxnId="{DA3B8AB0-8E91-419F-85F0-0396A226D7E5}">
      <dgm:prSet/>
      <dgm:spPr/>
      <dgm:t>
        <a:bodyPr/>
        <a:lstStyle/>
        <a:p>
          <a:endParaRPr lang="en-US"/>
        </a:p>
      </dgm:t>
    </dgm:pt>
    <dgm:pt modelId="{2B1D4032-5F9D-4662-9964-BE78A8BA3F97}" type="sibTrans" cxnId="{DA3B8AB0-8E91-419F-85F0-0396A226D7E5}">
      <dgm:prSet/>
      <dgm:spPr/>
      <dgm:t>
        <a:bodyPr/>
        <a:lstStyle/>
        <a:p>
          <a:endParaRPr lang="en-US"/>
        </a:p>
      </dgm:t>
    </dgm:pt>
    <dgm:pt modelId="{A539FC19-A43E-47E7-8768-7D6A8E1E7DFF}">
      <dgm:prSet/>
      <dgm:spPr/>
      <dgm:t>
        <a:bodyPr/>
        <a:lstStyle/>
        <a:p>
          <a:r>
            <a:rPr lang="en-US"/>
            <a:t>We then shifted to </a:t>
          </a:r>
          <a:r>
            <a:rPr lang="en-US" b="1"/>
            <a:t>Peer Support Frameworks</a:t>
          </a:r>
          <a:r>
            <a:rPr lang="en-US"/>
            <a:t>, understanding the core principles and practices that make peer support so valuable. You learned how lived experience can be a powerful tool for building connection and trust, and how to effectively utilize your own experiences to support others.</a:t>
          </a:r>
        </a:p>
      </dgm:t>
    </dgm:pt>
    <dgm:pt modelId="{CE40991E-09F2-44EB-BC79-5C342726CEDB}" type="parTrans" cxnId="{FB8A3D2C-B7A8-4C98-AFDE-82D409699B8C}">
      <dgm:prSet/>
      <dgm:spPr/>
      <dgm:t>
        <a:bodyPr/>
        <a:lstStyle/>
        <a:p>
          <a:endParaRPr lang="en-US"/>
        </a:p>
      </dgm:t>
    </dgm:pt>
    <dgm:pt modelId="{5180ABAE-3566-4323-86C7-CB22917A2E40}" type="sibTrans" cxnId="{FB8A3D2C-B7A8-4C98-AFDE-82D409699B8C}">
      <dgm:prSet/>
      <dgm:spPr/>
      <dgm:t>
        <a:bodyPr/>
        <a:lstStyle/>
        <a:p>
          <a:endParaRPr lang="en-US"/>
        </a:p>
      </dgm:t>
    </dgm:pt>
    <dgm:pt modelId="{7BAF5421-84F5-4545-A1F6-92F312C32241}" type="pres">
      <dgm:prSet presAssocID="{6488F8DC-6209-4BFC-B7DB-D10F5571F034}" presName="root" presStyleCnt="0">
        <dgm:presLayoutVars>
          <dgm:dir/>
          <dgm:resizeHandles val="exact"/>
        </dgm:presLayoutVars>
      </dgm:prSet>
      <dgm:spPr/>
    </dgm:pt>
    <dgm:pt modelId="{927063C0-90DA-4E17-BBA5-5C71CCA8393B}" type="pres">
      <dgm:prSet presAssocID="{5D0D034F-9055-4730-82DF-DCFB0DA5AB32}" presName="compNode" presStyleCnt="0"/>
      <dgm:spPr/>
    </dgm:pt>
    <dgm:pt modelId="{C03FAA58-7D6A-4FAD-BF2F-3CDD841A04EE}" type="pres">
      <dgm:prSet presAssocID="{5D0D034F-9055-4730-82DF-DCFB0DA5AB32}" presName="bgRect" presStyleLbl="bgShp" presStyleIdx="0" presStyleCnt="4"/>
      <dgm:spPr/>
    </dgm:pt>
    <dgm:pt modelId="{5CC67C67-FA91-47CA-B980-41749CC61653}" type="pres">
      <dgm:prSet presAssocID="{5D0D034F-9055-4730-82DF-DCFB0DA5AB32}"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onnections"/>
        </a:ext>
      </dgm:extLst>
    </dgm:pt>
    <dgm:pt modelId="{A3285AD1-F773-4E9F-A99B-FBB502F0F47A}" type="pres">
      <dgm:prSet presAssocID="{5D0D034F-9055-4730-82DF-DCFB0DA5AB32}" presName="spaceRect" presStyleCnt="0"/>
      <dgm:spPr/>
    </dgm:pt>
    <dgm:pt modelId="{00F0CE47-FF40-4BDC-A0B9-0CF2BD09D39F}" type="pres">
      <dgm:prSet presAssocID="{5D0D034F-9055-4730-82DF-DCFB0DA5AB32}" presName="parTx" presStyleLbl="revTx" presStyleIdx="0" presStyleCnt="4">
        <dgm:presLayoutVars>
          <dgm:chMax val="0"/>
          <dgm:chPref val="0"/>
        </dgm:presLayoutVars>
      </dgm:prSet>
      <dgm:spPr/>
    </dgm:pt>
    <dgm:pt modelId="{EA079CFC-F02F-498E-A007-118C608E7C8F}" type="pres">
      <dgm:prSet presAssocID="{0C3FA340-D701-43A4-AA91-786127384552}" presName="sibTrans" presStyleCnt="0"/>
      <dgm:spPr/>
    </dgm:pt>
    <dgm:pt modelId="{0F208DAD-38C1-4B94-9755-B86EE77DC2E3}" type="pres">
      <dgm:prSet presAssocID="{BFAED1CE-3DA4-4C17-A150-1C3A5E466D10}" presName="compNode" presStyleCnt="0"/>
      <dgm:spPr/>
    </dgm:pt>
    <dgm:pt modelId="{EAEBE9AB-1089-4899-9D17-7C15F97F17F7}" type="pres">
      <dgm:prSet presAssocID="{BFAED1CE-3DA4-4C17-A150-1C3A5E466D10}" presName="bgRect" presStyleLbl="bgShp" presStyleIdx="1" presStyleCnt="4"/>
      <dgm:spPr/>
    </dgm:pt>
    <dgm:pt modelId="{62245A39-DA35-422F-8181-6EC74B97B205}" type="pres">
      <dgm:prSet presAssocID="{BFAED1CE-3DA4-4C17-A150-1C3A5E466D10}"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First Aid Kit"/>
        </a:ext>
      </dgm:extLst>
    </dgm:pt>
    <dgm:pt modelId="{EEFF31DB-6DFF-4FEE-A310-0913A986515A}" type="pres">
      <dgm:prSet presAssocID="{BFAED1CE-3DA4-4C17-A150-1C3A5E466D10}" presName="spaceRect" presStyleCnt="0"/>
      <dgm:spPr/>
    </dgm:pt>
    <dgm:pt modelId="{E56F2D4E-674A-40B4-82C6-BD9886390175}" type="pres">
      <dgm:prSet presAssocID="{BFAED1CE-3DA4-4C17-A150-1C3A5E466D10}" presName="parTx" presStyleLbl="revTx" presStyleIdx="1" presStyleCnt="4">
        <dgm:presLayoutVars>
          <dgm:chMax val="0"/>
          <dgm:chPref val="0"/>
        </dgm:presLayoutVars>
      </dgm:prSet>
      <dgm:spPr/>
    </dgm:pt>
    <dgm:pt modelId="{2E3AFF8E-6DF5-44BA-8808-D040B2D7E272}" type="pres">
      <dgm:prSet presAssocID="{F562131C-EC01-4579-8FD4-A75BDFC55BB5}" presName="sibTrans" presStyleCnt="0"/>
      <dgm:spPr/>
    </dgm:pt>
    <dgm:pt modelId="{16BFC1FF-1C5A-4A91-8553-FEEE27C38F55}" type="pres">
      <dgm:prSet presAssocID="{F66C7A95-3327-488C-8E72-EF5130568B98}" presName="compNode" presStyleCnt="0"/>
      <dgm:spPr/>
    </dgm:pt>
    <dgm:pt modelId="{1B8ABC12-08E2-49EA-A948-007BBBC85E25}" type="pres">
      <dgm:prSet presAssocID="{F66C7A95-3327-488C-8E72-EF5130568B98}" presName="bgRect" presStyleLbl="bgShp" presStyleIdx="2" presStyleCnt="4"/>
      <dgm:spPr/>
    </dgm:pt>
    <dgm:pt modelId="{3B9EAC76-F609-41A1-A0AA-62E8C6FD0EE3}" type="pres">
      <dgm:prSet presAssocID="{F66C7A95-3327-488C-8E72-EF5130568B98}"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Light Bulb and Gear"/>
        </a:ext>
      </dgm:extLst>
    </dgm:pt>
    <dgm:pt modelId="{BA24A7BC-C36D-45AF-975D-19E66E2127BE}" type="pres">
      <dgm:prSet presAssocID="{F66C7A95-3327-488C-8E72-EF5130568B98}" presName="spaceRect" presStyleCnt="0"/>
      <dgm:spPr/>
    </dgm:pt>
    <dgm:pt modelId="{DCB02C55-6C7C-46A4-B890-1884C3CA05EE}" type="pres">
      <dgm:prSet presAssocID="{F66C7A95-3327-488C-8E72-EF5130568B98}" presName="parTx" presStyleLbl="revTx" presStyleIdx="2" presStyleCnt="4">
        <dgm:presLayoutVars>
          <dgm:chMax val="0"/>
          <dgm:chPref val="0"/>
        </dgm:presLayoutVars>
      </dgm:prSet>
      <dgm:spPr/>
    </dgm:pt>
    <dgm:pt modelId="{B7180793-735E-4A49-9C59-4B3A7FB58A5E}" type="pres">
      <dgm:prSet presAssocID="{2B1D4032-5F9D-4662-9964-BE78A8BA3F97}" presName="sibTrans" presStyleCnt="0"/>
      <dgm:spPr/>
    </dgm:pt>
    <dgm:pt modelId="{CEB30BB0-B1EB-4412-A7E0-94A4644EEE48}" type="pres">
      <dgm:prSet presAssocID="{A539FC19-A43E-47E7-8768-7D6A8E1E7DFF}" presName="compNode" presStyleCnt="0"/>
      <dgm:spPr/>
    </dgm:pt>
    <dgm:pt modelId="{9E93CEF9-1DF9-40DA-B46B-9EBD70FAA3BF}" type="pres">
      <dgm:prSet presAssocID="{A539FC19-A43E-47E7-8768-7D6A8E1E7DFF}" presName="bgRect" presStyleLbl="bgShp" presStyleIdx="3" presStyleCnt="4"/>
      <dgm:spPr/>
    </dgm:pt>
    <dgm:pt modelId="{B9BFAAEC-33F9-47DE-A0FE-120602585AFA}" type="pres">
      <dgm:prSet presAssocID="{A539FC19-A43E-47E7-8768-7D6A8E1E7DFF}"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Classroom"/>
        </a:ext>
      </dgm:extLst>
    </dgm:pt>
    <dgm:pt modelId="{AA30E943-B385-4864-BE5A-B4921F02EB09}" type="pres">
      <dgm:prSet presAssocID="{A539FC19-A43E-47E7-8768-7D6A8E1E7DFF}" presName="spaceRect" presStyleCnt="0"/>
      <dgm:spPr/>
    </dgm:pt>
    <dgm:pt modelId="{B3286CC0-BB3E-45FE-922C-86E048285227}" type="pres">
      <dgm:prSet presAssocID="{A539FC19-A43E-47E7-8768-7D6A8E1E7DFF}" presName="parTx" presStyleLbl="revTx" presStyleIdx="3" presStyleCnt="4">
        <dgm:presLayoutVars>
          <dgm:chMax val="0"/>
          <dgm:chPref val="0"/>
        </dgm:presLayoutVars>
      </dgm:prSet>
      <dgm:spPr/>
    </dgm:pt>
  </dgm:ptLst>
  <dgm:cxnLst>
    <dgm:cxn modelId="{2DE3FF00-95EE-48F3-BA3B-B837C570EC5F}" srcId="{6488F8DC-6209-4BFC-B7DB-D10F5571F034}" destId="{5D0D034F-9055-4730-82DF-DCFB0DA5AB32}" srcOrd="0" destOrd="0" parTransId="{A54C61A3-38A3-4597-8EBD-477C8E8B0FB8}" sibTransId="{0C3FA340-D701-43A4-AA91-786127384552}"/>
    <dgm:cxn modelId="{7D1EF40D-B42C-4230-A41E-455D4657C338}" type="presOf" srcId="{A539FC19-A43E-47E7-8768-7D6A8E1E7DFF}" destId="{B3286CC0-BB3E-45FE-922C-86E048285227}" srcOrd="0" destOrd="0" presId="urn:microsoft.com/office/officeart/2018/2/layout/IconVerticalSolidList"/>
    <dgm:cxn modelId="{FB8A3D2C-B7A8-4C98-AFDE-82D409699B8C}" srcId="{6488F8DC-6209-4BFC-B7DB-D10F5571F034}" destId="{A539FC19-A43E-47E7-8768-7D6A8E1E7DFF}" srcOrd="3" destOrd="0" parTransId="{CE40991E-09F2-44EB-BC79-5C342726CEDB}" sibTransId="{5180ABAE-3566-4323-86C7-CB22917A2E40}"/>
    <dgm:cxn modelId="{DE19E92C-5184-4DE9-A127-2F17EA265852}" type="presOf" srcId="{5D0D034F-9055-4730-82DF-DCFB0DA5AB32}" destId="{00F0CE47-FF40-4BDC-A0B9-0CF2BD09D39F}" srcOrd="0" destOrd="0" presId="urn:microsoft.com/office/officeart/2018/2/layout/IconVerticalSolidList"/>
    <dgm:cxn modelId="{D965CA62-D9F7-44B8-BB92-220997D456C7}" srcId="{6488F8DC-6209-4BFC-B7DB-D10F5571F034}" destId="{BFAED1CE-3DA4-4C17-A150-1C3A5E466D10}" srcOrd="1" destOrd="0" parTransId="{36CB7F39-3DCA-4B09-AE6C-458C8D882003}" sibTransId="{F562131C-EC01-4579-8FD4-A75BDFC55BB5}"/>
    <dgm:cxn modelId="{5359A78E-30B7-493A-99F0-02EDD51CB76C}" type="presOf" srcId="{F66C7A95-3327-488C-8E72-EF5130568B98}" destId="{DCB02C55-6C7C-46A4-B890-1884C3CA05EE}" srcOrd="0" destOrd="0" presId="urn:microsoft.com/office/officeart/2018/2/layout/IconVerticalSolidList"/>
    <dgm:cxn modelId="{B12035B0-3D66-4825-8E59-43F5C4F83EF4}" type="presOf" srcId="{6488F8DC-6209-4BFC-B7DB-D10F5571F034}" destId="{7BAF5421-84F5-4545-A1F6-92F312C32241}" srcOrd="0" destOrd="0" presId="urn:microsoft.com/office/officeart/2018/2/layout/IconVerticalSolidList"/>
    <dgm:cxn modelId="{DA3B8AB0-8E91-419F-85F0-0396A226D7E5}" srcId="{6488F8DC-6209-4BFC-B7DB-D10F5571F034}" destId="{F66C7A95-3327-488C-8E72-EF5130568B98}" srcOrd="2" destOrd="0" parTransId="{75535109-69E3-47CE-B69E-323EFBE34699}" sibTransId="{2B1D4032-5F9D-4662-9964-BE78A8BA3F97}"/>
    <dgm:cxn modelId="{32B7D3DF-F74F-43C2-A16B-C834CBF422A6}" type="presOf" srcId="{BFAED1CE-3DA4-4C17-A150-1C3A5E466D10}" destId="{E56F2D4E-674A-40B4-82C6-BD9886390175}" srcOrd="0" destOrd="0" presId="urn:microsoft.com/office/officeart/2018/2/layout/IconVerticalSolidList"/>
    <dgm:cxn modelId="{89C3C03E-9594-427D-B858-84489A5BDA4C}" type="presParOf" srcId="{7BAF5421-84F5-4545-A1F6-92F312C32241}" destId="{927063C0-90DA-4E17-BBA5-5C71CCA8393B}" srcOrd="0" destOrd="0" presId="urn:microsoft.com/office/officeart/2018/2/layout/IconVerticalSolidList"/>
    <dgm:cxn modelId="{E50D555D-24DB-4362-8BD5-2F8C90CE2666}" type="presParOf" srcId="{927063C0-90DA-4E17-BBA5-5C71CCA8393B}" destId="{C03FAA58-7D6A-4FAD-BF2F-3CDD841A04EE}" srcOrd="0" destOrd="0" presId="urn:microsoft.com/office/officeart/2018/2/layout/IconVerticalSolidList"/>
    <dgm:cxn modelId="{6B8C3C01-5F31-447F-969F-EE58A68D6DB3}" type="presParOf" srcId="{927063C0-90DA-4E17-BBA5-5C71CCA8393B}" destId="{5CC67C67-FA91-47CA-B980-41749CC61653}" srcOrd="1" destOrd="0" presId="urn:microsoft.com/office/officeart/2018/2/layout/IconVerticalSolidList"/>
    <dgm:cxn modelId="{C4605DAD-CCF0-4DEC-9B7F-BBCBDACF2DA4}" type="presParOf" srcId="{927063C0-90DA-4E17-BBA5-5C71CCA8393B}" destId="{A3285AD1-F773-4E9F-A99B-FBB502F0F47A}" srcOrd="2" destOrd="0" presId="urn:microsoft.com/office/officeart/2018/2/layout/IconVerticalSolidList"/>
    <dgm:cxn modelId="{583DB1DD-2E83-4D14-8720-108FD9A8C1BA}" type="presParOf" srcId="{927063C0-90DA-4E17-BBA5-5C71CCA8393B}" destId="{00F0CE47-FF40-4BDC-A0B9-0CF2BD09D39F}" srcOrd="3" destOrd="0" presId="urn:microsoft.com/office/officeart/2018/2/layout/IconVerticalSolidList"/>
    <dgm:cxn modelId="{EBB2DB4F-5CB4-4CCF-8E81-92D3D4F78988}" type="presParOf" srcId="{7BAF5421-84F5-4545-A1F6-92F312C32241}" destId="{EA079CFC-F02F-498E-A007-118C608E7C8F}" srcOrd="1" destOrd="0" presId="urn:microsoft.com/office/officeart/2018/2/layout/IconVerticalSolidList"/>
    <dgm:cxn modelId="{377ED2BE-729A-40D9-A0F5-00779DF8C93D}" type="presParOf" srcId="{7BAF5421-84F5-4545-A1F6-92F312C32241}" destId="{0F208DAD-38C1-4B94-9755-B86EE77DC2E3}" srcOrd="2" destOrd="0" presId="urn:microsoft.com/office/officeart/2018/2/layout/IconVerticalSolidList"/>
    <dgm:cxn modelId="{60C052E5-FC04-4CB0-AD19-D18206EFD5A6}" type="presParOf" srcId="{0F208DAD-38C1-4B94-9755-B86EE77DC2E3}" destId="{EAEBE9AB-1089-4899-9D17-7C15F97F17F7}" srcOrd="0" destOrd="0" presId="urn:microsoft.com/office/officeart/2018/2/layout/IconVerticalSolidList"/>
    <dgm:cxn modelId="{BA4869BD-A40A-4E34-B207-263662388D08}" type="presParOf" srcId="{0F208DAD-38C1-4B94-9755-B86EE77DC2E3}" destId="{62245A39-DA35-422F-8181-6EC74B97B205}" srcOrd="1" destOrd="0" presId="urn:microsoft.com/office/officeart/2018/2/layout/IconVerticalSolidList"/>
    <dgm:cxn modelId="{DBBB3EFD-F7B7-461B-ABCE-4DCCC781BAF6}" type="presParOf" srcId="{0F208DAD-38C1-4B94-9755-B86EE77DC2E3}" destId="{EEFF31DB-6DFF-4FEE-A310-0913A986515A}" srcOrd="2" destOrd="0" presId="urn:microsoft.com/office/officeart/2018/2/layout/IconVerticalSolidList"/>
    <dgm:cxn modelId="{6C7375F4-ADBC-4FAA-A21E-12FEB778B27B}" type="presParOf" srcId="{0F208DAD-38C1-4B94-9755-B86EE77DC2E3}" destId="{E56F2D4E-674A-40B4-82C6-BD9886390175}" srcOrd="3" destOrd="0" presId="urn:microsoft.com/office/officeart/2018/2/layout/IconVerticalSolidList"/>
    <dgm:cxn modelId="{786AE3C7-C9F2-49DF-A66C-6E45E2E6141D}" type="presParOf" srcId="{7BAF5421-84F5-4545-A1F6-92F312C32241}" destId="{2E3AFF8E-6DF5-44BA-8808-D040B2D7E272}" srcOrd="3" destOrd="0" presId="urn:microsoft.com/office/officeart/2018/2/layout/IconVerticalSolidList"/>
    <dgm:cxn modelId="{2619B1AF-DF4C-4F07-A8CC-96B8B39B44A8}" type="presParOf" srcId="{7BAF5421-84F5-4545-A1F6-92F312C32241}" destId="{16BFC1FF-1C5A-4A91-8553-FEEE27C38F55}" srcOrd="4" destOrd="0" presId="urn:microsoft.com/office/officeart/2018/2/layout/IconVerticalSolidList"/>
    <dgm:cxn modelId="{EDAF0B75-FBAD-4105-B93B-B0383EE753B5}" type="presParOf" srcId="{16BFC1FF-1C5A-4A91-8553-FEEE27C38F55}" destId="{1B8ABC12-08E2-49EA-A948-007BBBC85E25}" srcOrd="0" destOrd="0" presId="urn:microsoft.com/office/officeart/2018/2/layout/IconVerticalSolidList"/>
    <dgm:cxn modelId="{52AF0575-358B-4660-8591-634F5C738E6C}" type="presParOf" srcId="{16BFC1FF-1C5A-4A91-8553-FEEE27C38F55}" destId="{3B9EAC76-F609-41A1-A0AA-62E8C6FD0EE3}" srcOrd="1" destOrd="0" presId="urn:microsoft.com/office/officeart/2018/2/layout/IconVerticalSolidList"/>
    <dgm:cxn modelId="{37BD16EF-1A11-4D25-A2F8-2C88717C5E59}" type="presParOf" srcId="{16BFC1FF-1C5A-4A91-8553-FEEE27C38F55}" destId="{BA24A7BC-C36D-45AF-975D-19E66E2127BE}" srcOrd="2" destOrd="0" presId="urn:microsoft.com/office/officeart/2018/2/layout/IconVerticalSolidList"/>
    <dgm:cxn modelId="{E54E68E8-FB2C-4B40-A007-CBCE8E098E29}" type="presParOf" srcId="{16BFC1FF-1C5A-4A91-8553-FEEE27C38F55}" destId="{DCB02C55-6C7C-46A4-B890-1884C3CA05EE}" srcOrd="3" destOrd="0" presId="urn:microsoft.com/office/officeart/2018/2/layout/IconVerticalSolidList"/>
    <dgm:cxn modelId="{19F31DB6-7268-4603-8C18-3E159D15B394}" type="presParOf" srcId="{7BAF5421-84F5-4545-A1F6-92F312C32241}" destId="{B7180793-735E-4A49-9C59-4B3A7FB58A5E}" srcOrd="5" destOrd="0" presId="urn:microsoft.com/office/officeart/2018/2/layout/IconVerticalSolidList"/>
    <dgm:cxn modelId="{22C5DA76-BE72-4B70-B0B2-707C9AA7048C}" type="presParOf" srcId="{7BAF5421-84F5-4545-A1F6-92F312C32241}" destId="{CEB30BB0-B1EB-4412-A7E0-94A4644EEE48}" srcOrd="6" destOrd="0" presId="urn:microsoft.com/office/officeart/2018/2/layout/IconVerticalSolidList"/>
    <dgm:cxn modelId="{004DDB14-459B-4C9F-B0DE-4F5C9502DD7B}" type="presParOf" srcId="{CEB30BB0-B1EB-4412-A7E0-94A4644EEE48}" destId="{9E93CEF9-1DF9-40DA-B46B-9EBD70FAA3BF}" srcOrd="0" destOrd="0" presId="urn:microsoft.com/office/officeart/2018/2/layout/IconVerticalSolidList"/>
    <dgm:cxn modelId="{5DC4E79B-0BCB-457A-A762-A540D7AC059B}" type="presParOf" srcId="{CEB30BB0-B1EB-4412-A7E0-94A4644EEE48}" destId="{B9BFAAEC-33F9-47DE-A0FE-120602585AFA}" srcOrd="1" destOrd="0" presId="urn:microsoft.com/office/officeart/2018/2/layout/IconVerticalSolidList"/>
    <dgm:cxn modelId="{3AE18A8D-58EE-4AC2-BCEF-9FEAA940C257}" type="presParOf" srcId="{CEB30BB0-B1EB-4412-A7E0-94A4644EEE48}" destId="{AA30E943-B385-4864-BE5A-B4921F02EB09}" srcOrd="2" destOrd="0" presId="urn:microsoft.com/office/officeart/2018/2/layout/IconVerticalSolidList"/>
    <dgm:cxn modelId="{499E8CF2-0ED5-4E98-96A0-7D7885BEA8E4}" type="presParOf" srcId="{CEB30BB0-B1EB-4412-A7E0-94A4644EEE48}" destId="{B3286CC0-BB3E-45FE-922C-86E048285227}"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00BB110-3180-46A6-B25D-1013697225B3}"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32B35D5E-6FD8-4DBC-9FEC-F1999A5D1ED0}">
      <dgm:prSet/>
      <dgm:spPr/>
      <dgm:t>
        <a:bodyPr/>
        <a:lstStyle/>
        <a:p>
          <a:r>
            <a:rPr lang="en-US"/>
            <a:t>We also introduced </a:t>
          </a:r>
          <a:r>
            <a:rPr lang="en-US" b="1"/>
            <a:t>Basic Counseling Skills</a:t>
          </a:r>
          <a:r>
            <a:rPr lang="en-US"/>
            <a:t>, including Motivational Interviewing and Solution-Focused Therapy. These techniques provide you with tools to facilitate meaningful conversations, empower individuals to make positive changes, and focus on strengths and solutions.</a:t>
          </a:r>
        </a:p>
      </dgm:t>
    </dgm:pt>
    <dgm:pt modelId="{296F56E0-8503-4D0F-AB1A-B18D1B8C09BA}" type="parTrans" cxnId="{4AE14C7F-00DE-4D61-BBE7-61C4775FBEE9}">
      <dgm:prSet/>
      <dgm:spPr/>
      <dgm:t>
        <a:bodyPr/>
        <a:lstStyle/>
        <a:p>
          <a:endParaRPr lang="en-US"/>
        </a:p>
      </dgm:t>
    </dgm:pt>
    <dgm:pt modelId="{C335E852-32CE-4D91-B3CB-F5709A1B9B9D}" type="sibTrans" cxnId="{4AE14C7F-00DE-4D61-BBE7-61C4775FBEE9}">
      <dgm:prSet/>
      <dgm:spPr/>
      <dgm:t>
        <a:bodyPr/>
        <a:lstStyle/>
        <a:p>
          <a:endParaRPr lang="en-US"/>
        </a:p>
      </dgm:t>
    </dgm:pt>
    <dgm:pt modelId="{F98B9542-3E63-4CF2-AB1F-DC1C4E0076CC}">
      <dgm:prSet/>
      <dgm:spPr/>
      <dgm:t>
        <a:bodyPr/>
        <a:lstStyle/>
        <a:p>
          <a:r>
            <a:rPr lang="en-US"/>
            <a:t>Finally, we addressed </a:t>
          </a:r>
          <a:r>
            <a:rPr lang="en-US" b="1"/>
            <a:t>Cultural Competency in Care</a:t>
          </a:r>
          <a:r>
            <a:rPr lang="en-US"/>
            <a:t>. We emphasized the importance of providing culturally responsive and trauma-informed care, recognizing the diverse backgrounds and experiences of individuals you'll be supporting. This section highlighted the need to be aware of and sensitive to cultural differences, and to avoid re-traumatization.</a:t>
          </a:r>
        </a:p>
      </dgm:t>
    </dgm:pt>
    <dgm:pt modelId="{D970C19D-5B9B-457A-99C8-A936475DD144}" type="parTrans" cxnId="{14EE2A94-EFFB-4082-A48A-C1FBE59538FC}">
      <dgm:prSet/>
      <dgm:spPr/>
      <dgm:t>
        <a:bodyPr/>
        <a:lstStyle/>
        <a:p>
          <a:endParaRPr lang="en-US"/>
        </a:p>
      </dgm:t>
    </dgm:pt>
    <dgm:pt modelId="{44CBBFEA-4C77-4A0D-AB1A-7E8F17D69D2F}" type="sibTrans" cxnId="{14EE2A94-EFFB-4082-A48A-C1FBE59538FC}">
      <dgm:prSet/>
      <dgm:spPr/>
      <dgm:t>
        <a:bodyPr/>
        <a:lstStyle/>
        <a:p>
          <a:endParaRPr lang="en-US"/>
        </a:p>
      </dgm:t>
    </dgm:pt>
    <dgm:pt modelId="{50EC0F09-C1A0-4065-93C6-23C26A55098A}">
      <dgm:prSet/>
      <dgm:spPr/>
      <dgm:t>
        <a:bodyPr/>
        <a:lstStyle/>
        <a:p>
          <a:r>
            <a:rPr lang="en-US"/>
            <a:t>Throughout this module, we emphasized the importance of empathy, active listening, and building trust. You learned to recognize and reduce stigma, and to foster a sense of community. This module aimed to give you the skills and confidence to be a powerful support for your peers, and to promote well-being within your communities. Remember, your lived experience, combined with these newly acquired skills, makes you an invaluable asset in the mental health field.</a:t>
          </a:r>
        </a:p>
      </dgm:t>
    </dgm:pt>
    <dgm:pt modelId="{21AF1C43-3633-4AF0-A392-8A7FB51F1FD2}" type="parTrans" cxnId="{3B37D4C1-6F0F-41A7-9ACF-741A6C0BFD96}">
      <dgm:prSet/>
      <dgm:spPr/>
      <dgm:t>
        <a:bodyPr/>
        <a:lstStyle/>
        <a:p>
          <a:endParaRPr lang="en-US"/>
        </a:p>
      </dgm:t>
    </dgm:pt>
    <dgm:pt modelId="{464D48E0-976F-487E-BF79-EECF58EFB902}" type="sibTrans" cxnId="{3B37D4C1-6F0F-41A7-9ACF-741A6C0BFD96}">
      <dgm:prSet/>
      <dgm:spPr/>
      <dgm:t>
        <a:bodyPr/>
        <a:lstStyle/>
        <a:p>
          <a:endParaRPr lang="en-US"/>
        </a:p>
      </dgm:t>
    </dgm:pt>
    <dgm:pt modelId="{FC7DA27F-2227-487D-BC04-34D690A21E43}" type="pres">
      <dgm:prSet presAssocID="{E00BB110-3180-46A6-B25D-1013697225B3}" presName="root" presStyleCnt="0">
        <dgm:presLayoutVars>
          <dgm:dir/>
          <dgm:resizeHandles val="exact"/>
        </dgm:presLayoutVars>
      </dgm:prSet>
      <dgm:spPr/>
    </dgm:pt>
    <dgm:pt modelId="{BE2F35AA-137C-42B6-BE65-54EA69285618}" type="pres">
      <dgm:prSet presAssocID="{32B35D5E-6FD8-4DBC-9FEC-F1999A5D1ED0}" presName="compNode" presStyleCnt="0"/>
      <dgm:spPr/>
    </dgm:pt>
    <dgm:pt modelId="{D8FF07BA-5BC8-42A1-A6A0-2358A37E4B4A}" type="pres">
      <dgm:prSet presAssocID="{32B35D5E-6FD8-4DBC-9FEC-F1999A5D1ED0}" presName="bgRect" presStyleLbl="bgShp" presStyleIdx="0" presStyleCnt="3"/>
      <dgm:spPr/>
    </dgm:pt>
    <dgm:pt modelId="{9DDB74C7-166B-4A8A-8C95-174FBBA965F7}" type="pres">
      <dgm:prSet presAssocID="{32B35D5E-6FD8-4DBC-9FEC-F1999A5D1ED0}"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Person with Idea"/>
        </a:ext>
      </dgm:extLst>
    </dgm:pt>
    <dgm:pt modelId="{646B280B-AB4C-4EBD-A0EA-45F06A4E32FE}" type="pres">
      <dgm:prSet presAssocID="{32B35D5E-6FD8-4DBC-9FEC-F1999A5D1ED0}" presName="spaceRect" presStyleCnt="0"/>
      <dgm:spPr/>
    </dgm:pt>
    <dgm:pt modelId="{05081070-E614-441F-8023-0CB3EABCB75B}" type="pres">
      <dgm:prSet presAssocID="{32B35D5E-6FD8-4DBC-9FEC-F1999A5D1ED0}" presName="parTx" presStyleLbl="revTx" presStyleIdx="0" presStyleCnt="3">
        <dgm:presLayoutVars>
          <dgm:chMax val="0"/>
          <dgm:chPref val="0"/>
        </dgm:presLayoutVars>
      </dgm:prSet>
      <dgm:spPr/>
    </dgm:pt>
    <dgm:pt modelId="{E42C17D8-C7CE-4E69-82B0-DA27A12A4CB6}" type="pres">
      <dgm:prSet presAssocID="{C335E852-32CE-4D91-B3CB-F5709A1B9B9D}" presName="sibTrans" presStyleCnt="0"/>
      <dgm:spPr/>
    </dgm:pt>
    <dgm:pt modelId="{EA9172D8-870E-450C-A720-EDF07933F042}" type="pres">
      <dgm:prSet presAssocID="{F98B9542-3E63-4CF2-AB1F-DC1C4E0076CC}" presName="compNode" presStyleCnt="0"/>
      <dgm:spPr/>
    </dgm:pt>
    <dgm:pt modelId="{75C78724-EC84-4CD0-A4E6-8D00F76FA848}" type="pres">
      <dgm:prSet presAssocID="{F98B9542-3E63-4CF2-AB1F-DC1C4E0076CC}" presName="bgRect" presStyleLbl="bgShp" presStyleIdx="1" presStyleCnt="3"/>
      <dgm:spPr/>
    </dgm:pt>
    <dgm:pt modelId="{82303D68-6DF5-437B-B2D4-0135D29B8800}" type="pres">
      <dgm:prSet presAssocID="{F98B9542-3E63-4CF2-AB1F-DC1C4E0076CC}"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Doctor"/>
        </a:ext>
      </dgm:extLst>
    </dgm:pt>
    <dgm:pt modelId="{6E8FCD9E-5F44-4A05-9F15-FF9B86CDCB95}" type="pres">
      <dgm:prSet presAssocID="{F98B9542-3E63-4CF2-AB1F-DC1C4E0076CC}" presName="spaceRect" presStyleCnt="0"/>
      <dgm:spPr/>
    </dgm:pt>
    <dgm:pt modelId="{57770643-06C8-4C5B-8293-3C6690F36623}" type="pres">
      <dgm:prSet presAssocID="{F98B9542-3E63-4CF2-AB1F-DC1C4E0076CC}" presName="parTx" presStyleLbl="revTx" presStyleIdx="1" presStyleCnt="3">
        <dgm:presLayoutVars>
          <dgm:chMax val="0"/>
          <dgm:chPref val="0"/>
        </dgm:presLayoutVars>
      </dgm:prSet>
      <dgm:spPr/>
    </dgm:pt>
    <dgm:pt modelId="{101C02F9-0E98-4D35-935C-2F6DDF26AED1}" type="pres">
      <dgm:prSet presAssocID="{44CBBFEA-4C77-4A0D-AB1A-7E8F17D69D2F}" presName="sibTrans" presStyleCnt="0"/>
      <dgm:spPr/>
    </dgm:pt>
    <dgm:pt modelId="{B569F7F3-04A0-42EA-92E3-7A3B7307DEBF}" type="pres">
      <dgm:prSet presAssocID="{50EC0F09-C1A0-4065-93C6-23C26A55098A}" presName="compNode" presStyleCnt="0"/>
      <dgm:spPr/>
    </dgm:pt>
    <dgm:pt modelId="{30CDD423-512F-41E7-A7CB-397966C48957}" type="pres">
      <dgm:prSet presAssocID="{50EC0F09-C1A0-4065-93C6-23C26A55098A}" presName="bgRect" presStyleLbl="bgShp" presStyleIdx="2" presStyleCnt="3"/>
      <dgm:spPr/>
    </dgm:pt>
    <dgm:pt modelId="{A8CBB53C-C92D-48E2-B06B-1CFDA69A6A00}" type="pres">
      <dgm:prSet presAssocID="{50EC0F09-C1A0-4065-93C6-23C26A55098A}"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User Network"/>
        </a:ext>
      </dgm:extLst>
    </dgm:pt>
    <dgm:pt modelId="{C2446F93-74E0-4605-8D58-1CFC688782E8}" type="pres">
      <dgm:prSet presAssocID="{50EC0F09-C1A0-4065-93C6-23C26A55098A}" presName="spaceRect" presStyleCnt="0"/>
      <dgm:spPr/>
    </dgm:pt>
    <dgm:pt modelId="{1FC6D55A-88AC-4BB1-9B72-53C3B1DCBDD1}" type="pres">
      <dgm:prSet presAssocID="{50EC0F09-C1A0-4065-93C6-23C26A55098A}" presName="parTx" presStyleLbl="revTx" presStyleIdx="2" presStyleCnt="3">
        <dgm:presLayoutVars>
          <dgm:chMax val="0"/>
          <dgm:chPref val="0"/>
        </dgm:presLayoutVars>
      </dgm:prSet>
      <dgm:spPr/>
    </dgm:pt>
  </dgm:ptLst>
  <dgm:cxnLst>
    <dgm:cxn modelId="{5F6AD91F-D51C-488F-B77A-4F24460C5F60}" type="presOf" srcId="{F98B9542-3E63-4CF2-AB1F-DC1C4E0076CC}" destId="{57770643-06C8-4C5B-8293-3C6690F36623}" srcOrd="0" destOrd="0" presId="urn:microsoft.com/office/officeart/2018/2/layout/IconVerticalSolidList"/>
    <dgm:cxn modelId="{76F0093B-F8DF-4589-BBDE-6C43836C0008}" type="presOf" srcId="{32B35D5E-6FD8-4DBC-9FEC-F1999A5D1ED0}" destId="{05081070-E614-441F-8023-0CB3EABCB75B}" srcOrd="0" destOrd="0" presId="urn:microsoft.com/office/officeart/2018/2/layout/IconVerticalSolidList"/>
    <dgm:cxn modelId="{4AE14C7F-00DE-4D61-BBE7-61C4775FBEE9}" srcId="{E00BB110-3180-46A6-B25D-1013697225B3}" destId="{32B35D5E-6FD8-4DBC-9FEC-F1999A5D1ED0}" srcOrd="0" destOrd="0" parTransId="{296F56E0-8503-4D0F-AB1A-B18D1B8C09BA}" sibTransId="{C335E852-32CE-4D91-B3CB-F5709A1B9B9D}"/>
    <dgm:cxn modelId="{14EE2A94-EFFB-4082-A48A-C1FBE59538FC}" srcId="{E00BB110-3180-46A6-B25D-1013697225B3}" destId="{F98B9542-3E63-4CF2-AB1F-DC1C4E0076CC}" srcOrd="1" destOrd="0" parTransId="{D970C19D-5B9B-457A-99C8-A936475DD144}" sibTransId="{44CBBFEA-4C77-4A0D-AB1A-7E8F17D69D2F}"/>
    <dgm:cxn modelId="{3B37D4C1-6F0F-41A7-9ACF-741A6C0BFD96}" srcId="{E00BB110-3180-46A6-B25D-1013697225B3}" destId="{50EC0F09-C1A0-4065-93C6-23C26A55098A}" srcOrd="2" destOrd="0" parTransId="{21AF1C43-3633-4AF0-A392-8A7FB51F1FD2}" sibTransId="{464D48E0-976F-487E-BF79-EECF58EFB902}"/>
    <dgm:cxn modelId="{12333CDB-869A-4278-9138-A143C32F6B80}" type="presOf" srcId="{50EC0F09-C1A0-4065-93C6-23C26A55098A}" destId="{1FC6D55A-88AC-4BB1-9B72-53C3B1DCBDD1}" srcOrd="0" destOrd="0" presId="urn:microsoft.com/office/officeart/2018/2/layout/IconVerticalSolidList"/>
    <dgm:cxn modelId="{C6E3F7EA-C83A-4523-8AFF-57D4FC0C7E88}" type="presOf" srcId="{E00BB110-3180-46A6-B25D-1013697225B3}" destId="{FC7DA27F-2227-487D-BC04-34D690A21E43}" srcOrd="0" destOrd="0" presId="urn:microsoft.com/office/officeart/2018/2/layout/IconVerticalSolidList"/>
    <dgm:cxn modelId="{E94B6181-314F-4F36-AB6E-530130FF9EF7}" type="presParOf" srcId="{FC7DA27F-2227-487D-BC04-34D690A21E43}" destId="{BE2F35AA-137C-42B6-BE65-54EA69285618}" srcOrd="0" destOrd="0" presId="urn:microsoft.com/office/officeart/2018/2/layout/IconVerticalSolidList"/>
    <dgm:cxn modelId="{4B759432-CC91-40A1-B17B-FBA8297EEAB0}" type="presParOf" srcId="{BE2F35AA-137C-42B6-BE65-54EA69285618}" destId="{D8FF07BA-5BC8-42A1-A6A0-2358A37E4B4A}" srcOrd="0" destOrd="0" presId="urn:microsoft.com/office/officeart/2018/2/layout/IconVerticalSolidList"/>
    <dgm:cxn modelId="{889EED21-B47B-41E0-9958-6DA9B619287B}" type="presParOf" srcId="{BE2F35AA-137C-42B6-BE65-54EA69285618}" destId="{9DDB74C7-166B-4A8A-8C95-174FBBA965F7}" srcOrd="1" destOrd="0" presId="urn:microsoft.com/office/officeart/2018/2/layout/IconVerticalSolidList"/>
    <dgm:cxn modelId="{BBE5B235-CCCE-4F88-80B8-52D6A276158A}" type="presParOf" srcId="{BE2F35AA-137C-42B6-BE65-54EA69285618}" destId="{646B280B-AB4C-4EBD-A0EA-45F06A4E32FE}" srcOrd="2" destOrd="0" presId="urn:microsoft.com/office/officeart/2018/2/layout/IconVerticalSolidList"/>
    <dgm:cxn modelId="{8734D44A-353D-4276-A7A7-96276B089334}" type="presParOf" srcId="{BE2F35AA-137C-42B6-BE65-54EA69285618}" destId="{05081070-E614-441F-8023-0CB3EABCB75B}" srcOrd="3" destOrd="0" presId="urn:microsoft.com/office/officeart/2018/2/layout/IconVerticalSolidList"/>
    <dgm:cxn modelId="{2E4C50BD-B779-45CE-922F-6391E94BC002}" type="presParOf" srcId="{FC7DA27F-2227-487D-BC04-34D690A21E43}" destId="{E42C17D8-C7CE-4E69-82B0-DA27A12A4CB6}" srcOrd="1" destOrd="0" presId="urn:microsoft.com/office/officeart/2018/2/layout/IconVerticalSolidList"/>
    <dgm:cxn modelId="{008A2117-D89F-454E-9891-DE937A722170}" type="presParOf" srcId="{FC7DA27F-2227-487D-BC04-34D690A21E43}" destId="{EA9172D8-870E-450C-A720-EDF07933F042}" srcOrd="2" destOrd="0" presId="urn:microsoft.com/office/officeart/2018/2/layout/IconVerticalSolidList"/>
    <dgm:cxn modelId="{157532CB-FE8D-4522-A7F7-98722249915C}" type="presParOf" srcId="{EA9172D8-870E-450C-A720-EDF07933F042}" destId="{75C78724-EC84-4CD0-A4E6-8D00F76FA848}" srcOrd="0" destOrd="0" presId="urn:microsoft.com/office/officeart/2018/2/layout/IconVerticalSolidList"/>
    <dgm:cxn modelId="{DA6BC378-C69A-4C55-8B64-F7C1E6C93E17}" type="presParOf" srcId="{EA9172D8-870E-450C-A720-EDF07933F042}" destId="{82303D68-6DF5-437B-B2D4-0135D29B8800}" srcOrd="1" destOrd="0" presId="urn:microsoft.com/office/officeart/2018/2/layout/IconVerticalSolidList"/>
    <dgm:cxn modelId="{EC434E46-721D-4B02-B334-4807999BCDC9}" type="presParOf" srcId="{EA9172D8-870E-450C-A720-EDF07933F042}" destId="{6E8FCD9E-5F44-4A05-9F15-FF9B86CDCB95}" srcOrd="2" destOrd="0" presId="urn:microsoft.com/office/officeart/2018/2/layout/IconVerticalSolidList"/>
    <dgm:cxn modelId="{705A957B-A27E-4899-8AC1-45AA005CAFE4}" type="presParOf" srcId="{EA9172D8-870E-450C-A720-EDF07933F042}" destId="{57770643-06C8-4C5B-8293-3C6690F36623}" srcOrd="3" destOrd="0" presId="urn:microsoft.com/office/officeart/2018/2/layout/IconVerticalSolidList"/>
    <dgm:cxn modelId="{0217D67C-3FFD-4A0A-AA7A-6971FC587509}" type="presParOf" srcId="{FC7DA27F-2227-487D-BC04-34D690A21E43}" destId="{101C02F9-0E98-4D35-935C-2F6DDF26AED1}" srcOrd="3" destOrd="0" presId="urn:microsoft.com/office/officeart/2018/2/layout/IconVerticalSolidList"/>
    <dgm:cxn modelId="{47E187CD-0CCE-47E1-B3FD-C91DB53E0215}" type="presParOf" srcId="{FC7DA27F-2227-487D-BC04-34D690A21E43}" destId="{B569F7F3-04A0-42EA-92E3-7A3B7307DEBF}" srcOrd="4" destOrd="0" presId="urn:microsoft.com/office/officeart/2018/2/layout/IconVerticalSolidList"/>
    <dgm:cxn modelId="{DE64C7AD-7156-45E0-8B33-654DB76024F5}" type="presParOf" srcId="{B569F7F3-04A0-42EA-92E3-7A3B7307DEBF}" destId="{30CDD423-512F-41E7-A7CB-397966C48957}" srcOrd="0" destOrd="0" presId="urn:microsoft.com/office/officeart/2018/2/layout/IconVerticalSolidList"/>
    <dgm:cxn modelId="{C2025691-F502-4670-91BD-EEBA255DB579}" type="presParOf" srcId="{B569F7F3-04A0-42EA-92E3-7A3B7307DEBF}" destId="{A8CBB53C-C92D-48E2-B06B-1CFDA69A6A00}" srcOrd="1" destOrd="0" presId="urn:microsoft.com/office/officeart/2018/2/layout/IconVerticalSolidList"/>
    <dgm:cxn modelId="{C6F26747-4856-4880-833B-1A30468E1763}" type="presParOf" srcId="{B569F7F3-04A0-42EA-92E3-7A3B7307DEBF}" destId="{C2446F93-74E0-4605-8D58-1CFC688782E8}" srcOrd="2" destOrd="0" presId="urn:microsoft.com/office/officeart/2018/2/layout/IconVerticalSolidList"/>
    <dgm:cxn modelId="{41EB1FF5-7CEF-4D3D-879F-C5FCA6CD206D}" type="presParOf" srcId="{B569F7F3-04A0-42EA-92E3-7A3B7307DEBF}" destId="{1FC6D55A-88AC-4BB1-9B72-53C3B1DCBDD1}"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3FAA58-7D6A-4FAD-BF2F-3CDD841A04EE}">
      <dsp:nvSpPr>
        <dsp:cNvPr id="0" name=""/>
        <dsp:cNvSpPr/>
      </dsp:nvSpPr>
      <dsp:spPr>
        <a:xfrm>
          <a:off x="0" y="2972"/>
          <a:ext cx="7886700" cy="527060"/>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CC67C67-FA91-47CA-B980-41749CC61653}">
      <dsp:nvSpPr>
        <dsp:cNvPr id="0" name=""/>
        <dsp:cNvSpPr/>
      </dsp:nvSpPr>
      <dsp:spPr>
        <a:xfrm>
          <a:off x="159435" y="121560"/>
          <a:ext cx="290166" cy="289883"/>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0F0CE47-FF40-4BDC-A0B9-0CF2BD09D39F}">
      <dsp:nvSpPr>
        <dsp:cNvPr id="0" name=""/>
        <dsp:cNvSpPr/>
      </dsp:nvSpPr>
      <dsp:spPr>
        <a:xfrm>
          <a:off x="609038" y="2972"/>
          <a:ext cx="7186672" cy="6917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3212" tIns="73212" rIns="73212" bIns="73212" numCol="1" spcCol="1270" anchor="ctr" anchorCtr="0">
          <a:noAutofit/>
        </a:bodyPr>
        <a:lstStyle/>
        <a:p>
          <a:pPr marL="0" lvl="0" indent="0" algn="l" defTabSz="622300">
            <a:lnSpc>
              <a:spcPct val="90000"/>
            </a:lnSpc>
            <a:spcBef>
              <a:spcPct val="0"/>
            </a:spcBef>
            <a:spcAft>
              <a:spcPct val="35000"/>
            </a:spcAft>
            <a:buNone/>
          </a:pPr>
          <a:r>
            <a:rPr lang="en-US" sz="1400" kern="1200"/>
            <a:t>This module focused on building your foundation for becoming effective peer supporters in mental health settings. We dove into critical skills and knowledge that will enable you to provide empathetic, responsive, and culturally competent care.</a:t>
          </a:r>
        </a:p>
      </dsp:txBody>
      <dsp:txXfrm>
        <a:off x="609038" y="2972"/>
        <a:ext cx="7186672" cy="691767"/>
      </dsp:txXfrm>
    </dsp:sp>
    <dsp:sp modelId="{EAEBE9AB-1089-4899-9D17-7C15F97F17F7}">
      <dsp:nvSpPr>
        <dsp:cNvPr id="0" name=""/>
        <dsp:cNvSpPr/>
      </dsp:nvSpPr>
      <dsp:spPr>
        <a:xfrm>
          <a:off x="0" y="867681"/>
          <a:ext cx="7886700" cy="527060"/>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2245A39-DA35-422F-8181-6EC74B97B205}">
      <dsp:nvSpPr>
        <dsp:cNvPr id="0" name=""/>
        <dsp:cNvSpPr/>
      </dsp:nvSpPr>
      <dsp:spPr>
        <a:xfrm>
          <a:off x="159435" y="986270"/>
          <a:ext cx="290166" cy="289883"/>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56F2D4E-674A-40B4-82C6-BD9886390175}">
      <dsp:nvSpPr>
        <dsp:cNvPr id="0" name=""/>
        <dsp:cNvSpPr/>
      </dsp:nvSpPr>
      <dsp:spPr>
        <a:xfrm>
          <a:off x="609038" y="867681"/>
          <a:ext cx="7186672" cy="6917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3212" tIns="73212" rIns="73212" bIns="73212" numCol="1" spcCol="1270" anchor="ctr" anchorCtr="0">
          <a:noAutofit/>
        </a:bodyPr>
        <a:lstStyle/>
        <a:p>
          <a:pPr marL="0" lvl="0" indent="0" algn="l" defTabSz="622300">
            <a:lnSpc>
              <a:spcPct val="90000"/>
            </a:lnSpc>
            <a:spcBef>
              <a:spcPct val="0"/>
            </a:spcBef>
            <a:spcAft>
              <a:spcPct val="35000"/>
            </a:spcAft>
            <a:buNone/>
          </a:pPr>
          <a:r>
            <a:rPr lang="en-US" sz="1400" kern="1200"/>
            <a:t>First, we tackled </a:t>
          </a:r>
          <a:r>
            <a:rPr lang="en-US" sz="1400" b="1" kern="1200"/>
            <a:t>Crisis Intervention</a:t>
          </a:r>
          <a:r>
            <a:rPr lang="en-US" sz="1400" kern="1200"/>
            <a:t>, learning how to recognize and respond to mental health crises. You gained practical tools for providing immediate support and connecting individuals with appropriate resources. This included recognizing signs of distress and understanding the importance of swift, supportive action.</a:t>
          </a:r>
        </a:p>
      </dsp:txBody>
      <dsp:txXfrm>
        <a:off x="609038" y="867681"/>
        <a:ext cx="7186672" cy="691767"/>
      </dsp:txXfrm>
    </dsp:sp>
    <dsp:sp modelId="{1B8ABC12-08E2-49EA-A948-007BBBC85E25}">
      <dsp:nvSpPr>
        <dsp:cNvPr id="0" name=""/>
        <dsp:cNvSpPr/>
      </dsp:nvSpPr>
      <dsp:spPr>
        <a:xfrm>
          <a:off x="0" y="1732390"/>
          <a:ext cx="7886700" cy="527060"/>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B9EAC76-F609-41A1-A0AA-62E8C6FD0EE3}">
      <dsp:nvSpPr>
        <dsp:cNvPr id="0" name=""/>
        <dsp:cNvSpPr/>
      </dsp:nvSpPr>
      <dsp:spPr>
        <a:xfrm>
          <a:off x="159435" y="1850979"/>
          <a:ext cx="290166" cy="289883"/>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CB02C55-6C7C-46A4-B890-1884C3CA05EE}">
      <dsp:nvSpPr>
        <dsp:cNvPr id="0" name=""/>
        <dsp:cNvSpPr/>
      </dsp:nvSpPr>
      <dsp:spPr>
        <a:xfrm>
          <a:off x="609038" y="1732390"/>
          <a:ext cx="7186672" cy="6917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3212" tIns="73212" rIns="73212" bIns="73212" numCol="1" spcCol="1270" anchor="ctr" anchorCtr="0">
          <a:noAutofit/>
        </a:bodyPr>
        <a:lstStyle/>
        <a:p>
          <a:pPr marL="0" lvl="0" indent="0" algn="l" defTabSz="622300">
            <a:lnSpc>
              <a:spcPct val="90000"/>
            </a:lnSpc>
            <a:spcBef>
              <a:spcPct val="0"/>
            </a:spcBef>
            <a:spcAft>
              <a:spcPct val="35000"/>
            </a:spcAft>
            <a:buNone/>
          </a:pPr>
          <a:r>
            <a:rPr lang="en-US" sz="1400" kern="1200"/>
            <a:t>Next, we explored </a:t>
          </a:r>
          <a:r>
            <a:rPr lang="en-US" sz="1400" b="1" kern="1200"/>
            <a:t>De-escalation Techniques</a:t>
          </a:r>
          <a:r>
            <a:rPr lang="en-US" sz="1400" kern="1200"/>
            <a:t>. We worked on developing strategies to manage challenging behaviors and situations, creating personalized de-escalation plans. This section emphasized maintaining safety for everyone involved while fostering a calm and respectful environment.</a:t>
          </a:r>
        </a:p>
      </dsp:txBody>
      <dsp:txXfrm>
        <a:off x="609038" y="1732390"/>
        <a:ext cx="7186672" cy="691767"/>
      </dsp:txXfrm>
    </dsp:sp>
    <dsp:sp modelId="{9E93CEF9-1DF9-40DA-B46B-9EBD70FAA3BF}">
      <dsp:nvSpPr>
        <dsp:cNvPr id="0" name=""/>
        <dsp:cNvSpPr/>
      </dsp:nvSpPr>
      <dsp:spPr>
        <a:xfrm>
          <a:off x="0" y="2597100"/>
          <a:ext cx="7886700" cy="527060"/>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9BFAAEC-33F9-47DE-A0FE-120602585AFA}">
      <dsp:nvSpPr>
        <dsp:cNvPr id="0" name=""/>
        <dsp:cNvSpPr/>
      </dsp:nvSpPr>
      <dsp:spPr>
        <a:xfrm>
          <a:off x="159435" y="2715688"/>
          <a:ext cx="290166" cy="289883"/>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3286CC0-BB3E-45FE-922C-86E048285227}">
      <dsp:nvSpPr>
        <dsp:cNvPr id="0" name=""/>
        <dsp:cNvSpPr/>
      </dsp:nvSpPr>
      <dsp:spPr>
        <a:xfrm>
          <a:off x="609038" y="2597100"/>
          <a:ext cx="7186672" cy="6917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3212" tIns="73212" rIns="73212" bIns="73212" numCol="1" spcCol="1270" anchor="ctr" anchorCtr="0">
          <a:noAutofit/>
        </a:bodyPr>
        <a:lstStyle/>
        <a:p>
          <a:pPr marL="0" lvl="0" indent="0" algn="l" defTabSz="622300">
            <a:lnSpc>
              <a:spcPct val="90000"/>
            </a:lnSpc>
            <a:spcBef>
              <a:spcPct val="0"/>
            </a:spcBef>
            <a:spcAft>
              <a:spcPct val="35000"/>
            </a:spcAft>
            <a:buNone/>
          </a:pPr>
          <a:r>
            <a:rPr lang="en-US" sz="1400" kern="1200"/>
            <a:t>We then shifted to </a:t>
          </a:r>
          <a:r>
            <a:rPr lang="en-US" sz="1400" b="1" kern="1200"/>
            <a:t>Peer Support Frameworks</a:t>
          </a:r>
          <a:r>
            <a:rPr lang="en-US" sz="1400" kern="1200"/>
            <a:t>, understanding the core principles and practices that make peer support so valuable. You learned how lived experience can be a powerful tool for building connection and trust, and how to effectively utilize your own experiences to support others.</a:t>
          </a:r>
        </a:p>
      </dsp:txBody>
      <dsp:txXfrm>
        <a:off x="609038" y="2597100"/>
        <a:ext cx="7186672" cy="69176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FF07BA-5BC8-42A1-A6A0-2358A37E4B4A}">
      <dsp:nvSpPr>
        <dsp:cNvPr id="0" name=""/>
        <dsp:cNvSpPr/>
      </dsp:nvSpPr>
      <dsp:spPr>
        <a:xfrm>
          <a:off x="0" y="1707"/>
          <a:ext cx="7886700" cy="957109"/>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DDB74C7-166B-4A8A-8C95-174FBBA965F7}">
      <dsp:nvSpPr>
        <dsp:cNvPr id="0" name=""/>
        <dsp:cNvSpPr/>
      </dsp:nvSpPr>
      <dsp:spPr>
        <a:xfrm>
          <a:off x="289525" y="217057"/>
          <a:ext cx="526924" cy="52641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5081070-E614-441F-8023-0CB3EABCB75B}">
      <dsp:nvSpPr>
        <dsp:cNvPr id="0" name=""/>
        <dsp:cNvSpPr/>
      </dsp:nvSpPr>
      <dsp:spPr>
        <a:xfrm>
          <a:off x="1105975" y="1707"/>
          <a:ext cx="6678494" cy="9580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393" tIns="101393" rIns="101393" bIns="101393" numCol="1" spcCol="1270" anchor="ctr" anchorCtr="0">
          <a:noAutofit/>
        </a:bodyPr>
        <a:lstStyle/>
        <a:p>
          <a:pPr marL="0" lvl="0" indent="0" algn="l" defTabSz="622300">
            <a:lnSpc>
              <a:spcPct val="90000"/>
            </a:lnSpc>
            <a:spcBef>
              <a:spcPct val="0"/>
            </a:spcBef>
            <a:spcAft>
              <a:spcPct val="35000"/>
            </a:spcAft>
            <a:buNone/>
          </a:pPr>
          <a:r>
            <a:rPr lang="en-US" sz="1400" kern="1200"/>
            <a:t>We also introduced </a:t>
          </a:r>
          <a:r>
            <a:rPr lang="en-US" sz="1400" b="1" kern="1200"/>
            <a:t>Basic Counseling Skills</a:t>
          </a:r>
          <a:r>
            <a:rPr lang="en-US" sz="1400" kern="1200"/>
            <a:t>, including Motivational Interviewing and Solution-Focused Therapy. These techniques provide you with tools to facilitate meaningful conversations, empower individuals to make positive changes, and focus on strengths and solutions.</a:t>
          </a:r>
        </a:p>
      </dsp:txBody>
      <dsp:txXfrm>
        <a:off x="1105975" y="1707"/>
        <a:ext cx="6678494" cy="958044"/>
      </dsp:txXfrm>
    </dsp:sp>
    <dsp:sp modelId="{75C78724-EC84-4CD0-A4E6-8D00F76FA848}">
      <dsp:nvSpPr>
        <dsp:cNvPr id="0" name=""/>
        <dsp:cNvSpPr/>
      </dsp:nvSpPr>
      <dsp:spPr>
        <a:xfrm>
          <a:off x="0" y="1166897"/>
          <a:ext cx="7886700" cy="957109"/>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2303D68-6DF5-437B-B2D4-0135D29B8800}">
      <dsp:nvSpPr>
        <dsp:cNvPr id="0" name=""/>
        <dsp:cNvSpPr/>
      </dsp:nvSpPr>
      <dsp:spPr>
        <a:xfrm>
          <a:off x="289525" y="1382247"/>
          <a:ext cx="526924" cy="52641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7770643-06C8-4C5B-8293-3C6690F36623}">
      <dsp:nvSpPr>
        <dsp:cNvPr id="0" name=""/>
        <dsp:cNvSpPr/>
      </dsp:nvSpPr>
      <dsp:spPr>
        <a:xfrm>
          <a:off x="1105975" y="1166897"/>
          <a:ext cx="6678494" cy="9580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393" tIns="101393" rIns="101393" bIns="101393" numCol="1" spcCol="1270" anchor="ctr" anchorCtr="0">
          <a:noAutofit/>
        </a:bodyPr>
        <a:lstStyle/>
        <a:p>
          <a:pPr marL="0" lvl="0" indent="0" algn="l" defTabSz="622300">
            <a:lnSpc>
              <a:spcPct val="90000"/>
            </a:lnSpc>
            <a:spcBef>
              <a:spcPct val="0"/>
            </a:spcBef>
            <a:spcAft>
              <a:spcPct val="35000"/>
            </a:spcAft>
            <a:buNone/>
          </a:pPr>
          <a:r>
            <a:rPr lang="en-US" sz="1400" kern="1200"/>
            <a:t>Finally, we addressed </a:t>
          </a:r>
          <a:r>
            <a:rPr lang="en-US" sz="1400" b="1" kern="1200"/>
            <a:t>Cultural Competency in Care</a:t>
          </a:r>
          <a:r>
            <a:rPr lang="en-US" sz="1400" kern="1200"/>
            <a:t>. We emphasized the importance of providing culturally responsive and trauma-informed care, recognizing the diverse backgrounds and experiences of individuals you'll be supporting. This section highlighted the need to be aware of and sensitive to cultural differences, and to avoid re-traumatization.</a:t>
          </a:r>
        </a:p>
      </dsp:txBody>
      <dsp:txXfrm>
        <a:off x="1105975" y="1166897"/>
        <a:ext cx="6678494" cy="958044"/>
      </dsp:txXfrm>
    </dsp:sp>
    <dsp:sp modelId="{30CDD423-512F-41E7-A7CB-397966C48957}">
      <dsp:nvSpPr>
        <dsp:cNvPr id="0" name=""/>
        <dsp:cNvSpPr/>
      </dsp:nvSpPr>
      <dsp:spPr>
        <a:xfrm>
          <a:off x="0" y="2332087"/>
          <a:ext cx="7886700" cy="957109"/>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8CBB53C-C92D-48E2-B06B-1CFDA69A6A00}">
      <dsp:nvSpPr>
        <dsp:cNvPr id="0" name=""/>
        <dsp:cNvSpPr/>
      </dsp:nvSpPr>
      <dsp:spPr>
        <a:xfrm>
          <a:off x="289525" y="2547436"/>
          <a:ext cx="526924" cy="52641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FC6D55A-88AC-4BB1-9B72-53C3B1DCBDD1}">
      <dsp:nvSpPr>
        <dsp:cNvPr id="0" name=""/>
        <dsp:cNvSpPr/>
      </dsp:nvSpPr>
      <dsp:spPr>
        <a:xfrm>
          <a:off x="1105975" y="2332087"/>
          <a:ext cx="6678494" cy="9580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393" tIns="101393" rIns="101393" bIns="101393" numCol="1" spcCol="1270" anchor="ctr" anchorCtr="0">
          <a:noAutofit/>
        </a:bodyPr>
        <a:lstStyle/>
        <a:p>
          <a:pPr marL="0" lvl="0" indent="0" algn="l" defTabSz="622300">
            <a:lnSpc>
              <a:spcPct val="90000"/>
            </a:lnSpc>
            <a:spcBef>
              <a:spcPct val="0"/>
            </a:spcBef>
            <a:spcAft>
              <a:spcPct val="35000"/>
            </a:spcAft>
            <a:buNone/>
          </a:pPr>
          <a:r>
            <a:rPr lang="en-US" sz="1400" kern="1200"/>
            <a:t>Throughout this module, we emphasized the importance of empathy, active listening, and building trust. You learned to recognize and reduce stigma, and to foster a sense of community. This module aimed to give you the skills and confidence to be a powerful support for your peers, and to promote well-being within your communities. Remember, your lived experience, combined with these newly acquired skills, makes you an invaluable asset in the mental health field.</a:t>
          </a:r>
        </a:p>
      </dsp:txBody>
      <dsp:txXfrm>
        <a:off x="1105975" y="2332087"/>
        <a:ext cx="6678494" cy="958044"/>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D38756-B850-B64A-875D-C9A1D7F692E1}" type="datetimeFigureOut">
              <a:rPr lang="en-US" smtClean="0"/>
              <a:t>5/14/2025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FCC9BF-B594-A845-9C62-34639A918F35}" type="slidenum">
              <a:rPr lang="en-US" smtClean="0"/>
              <a:t>‹#›</a:t>
            </a:fld>
            <a:endParaRPr lang="en-US"/>
          </a:p>
        </p:txBody>
      </p:sp>
    </p:spTree>
    <p:extLst>
      <p:ext uri="{BB962C8B-B14F-4D97-AF65-F5344CB8AC3E}">
        <p14:creationId xmlns:p14="http://schemas.microsoft.com/office/powerpoint/2010/main" val="2059231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5000"/>
              </a:lnSpc>
              <a:spcAft>
                <a:spcPts val="900"/>
              </a:spcAft>
            </a:pPr>
            <a:r>
              <a:rPr lang="en-US"/>
              <a:t>Facilitate a brief discussion, highlighting key principles such as: </a:t>
            </a:r>
          </a:p>
          <a:p>
            <a:pPr lvl="1">
              <a:lnSpc>
                <a:spcPct val="95000"/>
              </a:lnSpc>
              <a:spcAft>
                <a:spcPts val="900"/>
              </a:spcAft>
              <a:buFont typeface="System Font Regular,Sans-Serif"/>
              <a:buChar char="•"/>
            </a:pPr>
            <a:r>
              <a:rPr lang="en-US" b="1"/>
              <a:t>Safety:</a:t>
            </a:r>
            <a:r>
              <a:rPr lang="en-US"/>
              <a:t> Creating a sense of physical and emotional safety.</a:t>
            </a:r>
          </a:p>
          <a:p>
            <a:pPr lvl="1">
              <a:lnSpc>
                <a:spcPct val="95000"/>
              </a:lnSpc>
              <a:spcAft>
                <a:spcPts val="900"/>
              </a:spcAft>
              <a:buFont typeface="System Font Regular,Sans-Serif"/>
              <a:buChar char="•"/>
            </a:pPr>
            <a:r>
              <a:rPr lang="en-US" b="1"/>
              <a:t>Transparency and Trust:</a:t>
            </a:r>
            <a:r>
              <a:rPr lang="en-US"/>
              <a:t> Communicating clearly and honestly.</a:t>
            </a:r>
            <a:endParaRPr lang="en-US">
              <a:ea typeface="Calibri"/>
              <a:cs typeface="Calibri"/>
            </a:endParaRPr>
          </a:p>
          <a:p>
            <a:pPr lvl="1">
              <a:lnSpc>
                <a:spcPct val="95000"/>
              </a:lnSpc>
              <a:spcAft>
                <a:spcPts val="900"/>
              </a:spcAft>
              <a:buFont typeface="System Font Regular,Sans-Serif"/>
              <a:buChar char="•"/>
            </a:pPr>
            <a:r>
              <a:rPr lang="en-US" b="1"/>
              <a:t>Choice and Empowerment:</a:t>
            </a:r>
            <a:r>
              <a:rPr lang="en-US"/>
              <a:t> Giving patients as much control as possible.</a:t>
            </a:r>
            <a:endParaRPr lang="en-US">
              <a:ea typeface="Calibri"/>
              <a:cs typeface="Calibri"/>
            </a:endParaRPr>
          </a:p>
          <a:p>
            <a:pPr lvl="1">
              <a:lnSpc>
                <a:spcPct val="95000"/>
              </a:lnSpc>
              <a:spcAft>
                <a:spcPts val="900"/>
              </a:spcAft>
              <a:buFont typeface="System Font Regular,Sans-Serif"/>
              <a:buChar char="•"/>
            </a:pPr>
            <a:r>
              <a:rPr lang="en-US" b="1"/>
              <a:t>Collaboration:</a:t>
            </a:r>
            <a:r>
              <a:rPr lang="en-US"/>
              <a:t> Working with patients as partners in their care.</a:t>
            </a:r>
            <a:endParaRPr lang="en-US">
              <a:ea typeface="Calibri"/>
              <a:cs typeface="Calibri"/>
            </a:endParaRPr>
          </a:p>
          <a:p>
            <a:pPr lvl="1">
              <a:lnSpc>
                <a:spcPct val="95000"/>
              </a:lnSpc>
              <a:spcAft>
                <a:spcPts val="900"/>
              </a:spcAft>
              <a:buFont typeface="System Font Regular,Sans-Serif"/>
              <a:buChar char="•"/>
            </a:pPr>
            <a:r>
              <a:rPr lang="en-US" b="1"/>
              <a:t>Cultural, Historical, and Gender Issues:</a:t>
            </a:r>
            <a:r>
              <a:rPr lang="en-US"/>
              <a:t> Recognizing that people have diverse backgrounds</a:t>
            </a:r>
            <a:endParaRPr lang="en-US">
              <a:ea typeface="Calibri"/>
              <a:cs typeface="Calibri"/>
            </a:endParaRPr>
          </a:p>
        </p:txBody>
      </p:sp>
      <p:sp>
        <p:nvSpPr>
          <p:cNvPr id="4" name="Slide Number Placeholder 3"/>
          <p:cNvSpPr>
            <a:spLocks noGrp="1"/>
          </p:cNvSpPr>
          <p:nvPr>
            <p:ph type="sldNum" sz="quarter" idx="5"/>
          </p:nvPr>
        </p:nvSpPr>
        <p:spPr/>
        <p:txBody>
          <a:bodyPr/>
          <a:lstStyle/>
          <a:p>
            <a:fld id="{73FCC9BF-B594-A845-9C62-34639A918F35}" type="slidenum">
              <a:rPr lang="en-US" smtClean="0"/>
              <a:t>20</a:t>
            </a:fld>
            <a:endParaRPr lang="en-US"/>
          </a:p>
        </p:txBody>
      </p:sp>
    </p:spTree>
    <p:extLst>
      <p:ext uri="{BB962C8B-B14F-4D97-AF65-F5344CB8AC3E}">
        <p14:creationId xmlns:p14="http://schemas.microsoft.com/office/powerpoint/2010/main" val="83003296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2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4.emf"/><Relationship Id="rId1" Type="http://schemas.openxmlformats.org/officeDocument/2006/relationships/slideMaster" Target="../slideMasters/slideMaster1.xml"/><Relationship Id="rId4" Type="http://schemas.openxmlformats.org/officeDocument/2006/relationships/image" Target="../media/image21.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Master" Target="../slideMasters/slideMaster1.xml"/><Relationship Id="rId5" Type="http://schemas.openxmlformats.org/officeDocument/2006/relationships/image" Target="../media/image34.png"/><Relationship Id="rId4" Type="http://schemas.openxmlformats.org/officeDocument/2006/relationships/image" Target="../media/image3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5" Type="http://schemas.openxmlformats.org/officeDocument/2006/relationships/image" Target="../media/image38.png"/><Relationship Id="rId4" Type="http://schemas.openxmlformats.org/officeDocument/2006/relationships/image" Target="../media/image37.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988820" y="1794767"/>
            <a:ext cx="651510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988820" y="3654523"/>
            <a:ext cx="651510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763"/>
            <a:ext cx="1790700" cy="5133975"/>
          </a:xfrm>
          <a:prstGeom prst="rect">
            <a:avLst/>
          </a:prstGeom>
        </p:spPr>
      </p:pic>
      <p:pic>
        <p:nvPicPr>
          <p:cNvPr id="7" name="Picture 6" descr="A blue text on a black background&#10;&#10;AI-generated content may be incorrect.">
            <a:extLst>
              <a:ext uri="{FF2B5EF4-FFF2-40B4-BE49-F238E27FC236}">
                <a16:creationId xmlns:a16="http://schemas.microsoft.com/office/drawing/2014/main" id="{DE087D63-4B36-DAED-91F2-EEC416C16C0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86947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4818648" y="0"/>
            <a:ext cx="4325353" cy="5006340"/>
          </a:xfrm>
          <a:solidFill>
            <a:schemeClr val="bg1">
              <a:lumMod val="95000"/>
            </a:schemeClr>
          </a:solidFill>
        </p:spPr>
        <p:txBody>
          <a:bodyPr>
            <a:normAutofit/>
          </a:bodyPr>
          <a:lstStyle>
            <a:lvl1pPr marL="0" indent="0">
              <a:buNone/>
              <a:defRPr sz="1350"/>
            </a:lvl1pPr>
          </a:lstStyle>
          <a:p>
            <a:r>
              <a:rPr lang="en-US"/>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342900" y="1794767"/>
            <a:ext cx="4325353"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342900" y="3654523"/>
            <a:ext cx="4325353"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2899" y="342900"/>
            <a:ext cx="1028700" cy="760619"/>
          </a:xfrm>
          <a:prstGeom prst="rect">
            <a:avLst/>
          </a:prstGeom>
        </p:spPr>
      </p:pic>
      <p:pic>
        <p:nvPicPr>
          <p:cNvPr id="2" name="Picture 1" descr="A blue text on a black background&#10;&#10;AI-generated content may be incorrect.">
            <a:extLst>
              <a:ext uri="{FF2B5EF4-FFF2-40B4-BE49-F238E27FC236}">
                <a16:creationId xmlns:a16="http://schemas.microsoft.com/office/drawing/2014/main" id="{EAE1F9C4-FB83-67E8-225A-6106651EE5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44173" y="435616"/>
            <a:ext cx="1501762" cy="569575"/>
          </a:xfrm>
          <a:prstGeom prst="rect">
            <a:avLst/>
          </a:prstGeom>
        </p:spPr>
      </p:pic>
    </p:spTree>
    <p:extLst>
      <p:ext uri="{BB962C8B-B14F-4D97-AF65-F5344CB8AC3E}">
        <p14:creationId xmlns:p14="http://schemas.microsoft.com/office/powerpoint/2010/main" val="34746962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514350" indent="-171450">
              <a:buFont typeface="System Font Regular"/>
              <a:buChar char="–"/>
              <a:defRPr/>
            </a:lvl2pPr>
            <a:lvl3pPr marL="857250" indent="-171450">
              <a:buFont typeface="System Font Regular"/>
              <a:buChar char="▸"/>
              <a:defRPr/>
            </a:lvl3pPr>
            <a:lvl5pPr marL="1543050" indent="-171450">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100302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514350" indent="-171450">
              <a:buFont typeface="System Font Regular"/>
              <a:buChar char="–"/>
              <a:defRPr>
                <a:solidFill>
                  <a:schemeClr val="bg1"/>
                </a:solidFill>
              </a:defRPr>
            </a:lvl2pPr>
            <a:lvl3pPr marL="857250" indent="-171450">
              <a:buFont typeface="System Font Regular"/>
              <a:buChar char="▸"/>
              <a:defRPr>
                <a:solidFill>
                  <a:schemeClr val="bg1"/>
                </a:solidFill>
              </a:defRPr>
            </a:lvl3pPr>
            <a:lvl4pPr>
              <a:buClrTx/>
              <a:defRPr>
                <a:solidFill>
                  <a:schemeClr val="bg1"/>
                </a:solidFill>
              </a:defRPr>
            </a:lvl4pPr>
            <a:lvl5pPr marL="1543050" indent="-171450">
              <a:buClrTx/>
              <a:buFont typeface="System Font Regular"/>
              <a:buChar cha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p:nvSpPr>
        <p:spPr>
          <a:xfrm>
            <a:off x="0" y="899557"/>
            <a:ext cx="8515350" cy="34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 name="TextBox 3">
            <a:extLst>
              <a:ext uri="{FF2B5EF4-FFF2-40B4-BE49-F238E27FC236}">
                <a16:creationId xmlns:a16="http://schemas.microsoft.com/office/drawing/2014/main" id="{BD69AC11-9CEE-9920-30B8-3D928ADC4043}"/>
              </a:ext>
            </a:extLst>
          </p:cNvPr>
          <p:cNvSpPr txBox="1"/>
          <p:nvPr/>
        </p:nvSpPr>
        <p:spPr>
          <a:xfrm>
            <a:off x="8220076" y="4839911"/>
            <a:ext cx="295274" cy="196208"/>
          </a:xfrm>
          <a:prstGeom prst="rect">
            <a:avLst/>
          </a:prstGeom>
          <a:noFill/>
        </p:spPr>
        <p:txBody>
          <a:bodyPr wrap="none" rtlCol="0">
            <a:spAutoFit/>
          </a:bodyPr>
          <a:lstStyle/>
          <a:p>
            <a:pPr algn="r"/>
            <a:fld id="{7BF6DEC4-2D8B-E94B-9ABA-B6ADBCE229FD}" type="slidenum">
              <a:rPr lang="en-US" sz="675"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675" b="0" i="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8650" y="4799658"/>
            <a:ext cx="342900" cy="253540"/>
          </a:xfrm>
          <a:prstGeom prst="rect">
            <a:avLst/>
          </a:prstGeom>
        </p:spPr>
      </p:pic>
      <p:pic>
        <p:nvPicPr>
          <p:cNvPr id="5" name="Picture 4" descr="A black and white logo&#10;&#10;AI-generated content may be incorrect.">
            <a:extLst>
              <a:ext uri="{FF2B5EF4-FFF2-40B4-BE49-F238E27FC236}">
                <a16:creationId xmlns:a16="http://schemas.microsoft.com/office/drawing/2014/main" id="{6632FF1C-7508-377F-C5A9-07F49141AAC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4103" y="4807963"/>
            <a:ext cx="564204" cy="213986"/>
          </a:xfrm>
          <a:prstGeom prst="rect">
            <a:avLst/>
          </a:prstGeom>
        </p:spPr>
      </p:pic>
    </p:spTree>
    <p:extLst>
      <p:ext uri="{BB962C8B-B14F-4D97-AF65-F5344CB8AC3E}">
        <p14:creationId xmlns:p14="http://schemas.microsoft.com/office/powerpoint/2010/main" val="10705951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b="1">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ue text on a black background&#10;&#10;AI-generated content may be incorrect.">
            <a:extLst>
              <a:ext uri="{FF2B5EF4-FFF2-40B4-BE49-F238E27FC236}">
                <a16:creationId xmlns:a16="http://schemas.microsoft.com/office/drawing/2014/main" id="{EE1DF16C-31AF-94A5-48B4-B803C44C81E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14212913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1"/>
            <a:ext cx="685800" cy="507077"/>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ack and white logo&#10;&#10;AI-generated content may be incorrect.">
            <a:extLst>
              <a:ext uri="{FF2B5EF4-FFF2-40B4-BE49-F238E27FC236}">
                <a16:creationId xmlns:a16="http://schemas.microsoft.com/office/drawing/2014/main" id="{6E2EFD9F-B257-05E9-C631-ACBA2F40A7C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07268" y="374057"/>
            <a:ext cx="1172201" cy="444582"/>
          </a:xfrm>
          <a:prstGeom prst="rect">
            <a:avLst/>
          </a:prstGeom>
        </p:spPr>
      </p:pic>
    </p:spTree>
    <p:extLst>
      <p:ext uri="{BB962C8B-B14F-4D97-AF65-F5344CB8AC3E}">
        <p14:creationId xmlns:p14="http://schemas.microsoft.com/office/powerpoint/2010/main" val="4686503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7" name="Picture 6" descr="A black background with a black square&#10;&#10;AI-generated content may be incorrect.">
            <a:extLst>
              <a:ext uri="{FF2B5EF4-FFF2-40B4-BE49-F238E27FC236}">
                <a16:creationId xmlns:a16="http://schemas.microsoft.com/office/drawing/2014/main" id="{894589EC-7F07-4FB7-012B-C420B0AFC316}"/>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13313656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ack background with a black square&#10;&#10;AI-generated content may be incorrect.">
            <a:extLst>
              <a:ext uri="{FF2B5EF4-FFF2-40B4-BE49-F238E27FC236}">
                <a16:creationId xmlns:a16="http://schemas.microsoft.com/office/drawing/2014/main" id="{F363E518-2FA9-0830-362D-64E4D0372240}"/>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9048073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7" name="Picture 6" descr="A black and white logo&#10;&#10;AI-generated content may be incorrect.">
            <a:extLst>
              <a:ext uri="{FF2B5EF4-FFF2-40B4-BE49-F238E27FC236}">
                <a16:creationId xmlns:a16="http://schemas.microsoft.com/office/drawing/2014/main" id="{33B36A74-7DBF-7964-C5E0-934F05B6576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07268" y="374057"/>
            <a:ext cx="1172201" cy="444582"/>
          </a:xfrm>
          <a:prstGeom prst="rect">
            <a:avLst/>
          </a:prstGeom>
        </p:spPr>
      </p:pic>
    </p:spTree>
    <p:extLst>
      <p:ext uri="{BB962C8B-B14F-4D97-AF65-F5344CB8AC3E}">
        <p14:creationId xmlns:p14="http://schemas.microsoft.com/office/powerpoint/2010/main" val="7231388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ack background with a black square&#10;&#10;AI-generated content may be incorrect.">
            <a:extLst>
              <a:ext uri="{FF2B5EF4-FFF2-40B4-BE49-F238E27FC236}">
                <a16:creationId xmlns:a16="http://schemas.microsoft.com/office/drawing/2014/main" id="{D42EA316-C705-FD2C-7149-11798F06F39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11315901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8" name="Picture 7" descr="A black background with a black square&#10;&#10;AI-generated content may be incorrect.">
            <a:extLst>
              <a:ext uri="{FF2B5EF4-FFF2-40B4-BE49-F238E27FC236}">
                <a16:creationId xmlns:a16="http://schemas.microsoft.com/office/drawing/2014/main" id="{7819AC3B-E5F9-360D-8212-7AC045E1783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33684642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988820" y="1794767"/>
            <a:ext cx="6515100" cy="1790700"/>
          </a:xfrm>
        </p:spPr>
        <p:txBody>
          <a:bodyPr anchor="b">
            <a:normAutofit/>
          </a:bodyPr>
          <a:lstStyle>
            <a:lvl1pPr algn="l">
              <a:defRPr sz="36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988820" y="3654523"/>
            <a:ext cx="6515100" cy="1241822"/>
          </a:xfrm>
        </p:spPr>
        <p:txBody>
          <a:bodyPr/>
          <a:lstStyle>
            <a:lvl1pPr marL="0" indent="0" algn="l">
              <a:buNone/>
              <a:defRPr sz="18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5"/>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763"/>
            <a:ext cx="1790700" cy="5133975"/>
          </a:xfrm>
          <a:prstGeom prst="rect">
            <a:avLst/>
          </a:prstGeom>
        </p:spPr>
      </p:pic>
      <p:pic>
        <p:nvPicPr>
          <p:cNvPr id="5" name="Picture 4" descr="A black and white logo&#10;&#10;AI-generated content may be incorrect.">
            <a:extLst>
              <a:ext uri="{FF2B5EF4-FFF2-40B4-BE49-F238E27FC236}">
                <a16:creationId xmlns:a16="http://schemas.microsoft.com/office/drawing/2014/main" id="{1C555D39-160D-4771-8089-ACC6CC991379}"/>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96215" y="438907"/>
            <a:ext cx="1356294" cy="514403"/>
          </a:xfrm>
          <a:prstGeom prst="rect">
            <a:avLst/>
          </a:prstGeom>
        </p:spPr>
      </p:pic>
    </p:spTree>
    <p:extLst>
      <p:ext uri="{BB962C8B-B14F-4D97-AF65-F5344CB8AC3E}">
        <p14:creationId xmlns:p14="http://schemas.microsoft.com/office/powerpoint/2010/main" val="42736888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 y="4191991"/>
            <a:ext cx="9144002" cy="951509"/>
          </a:xfrm>
          <a:prstGeom prst="rect">
            <a:avLst/>
          </a:prstGeom>
        </p:spPr>
      </p:pic>
      <p:pic>
        <p:nvPicPr>
          <p:cNvPr id="7" name="Picture 6" descr="A blue text on a black background&#10;&#10;AI-generated content may be incorrect.">
            <a:extLst>
              <a:ext uri="{FF2B5EF4-FFF2-40B4-BE49-F238E27FC236}">
                <a16:creationId xmlns:a16="http://schemas.microsoft.com/office/drawing/2014/main" id="{60C6B07D-CD6A-37E7-C256-279D421E98B7}"/>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15205094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 y="4191991"/>
            <a:ext cx="9144002"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F2D3B00B-A9D8-B8A8-6C22-70C6C653B6B7}"/>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41437331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55AC7634-0B0C-0B55-649C-F9EFD5C2D31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39718144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DA880E10-699D-6D9D-D4EB-3CBC1CEA0BC3}"/>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24145617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 y="4191991"/>
            <a:ext cx="9144002"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1287B37B-E7C4-292F-7FEA-12EC0B3E81B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7253050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98344F2A-C0C6-32B7-FCA0-A86E54ADFB23}"/>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26955707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1CF8607A-B03A-DBF3-00A9-9AEB53E822C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34978906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6291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574861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603504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783636" y="1303020"/>
            <a:ext cx="1918404" cy="3291840"/>
          </a:xfrm>
          <a:solidFill>
            <a:schemeClr val="bg2"/>
          </a:solidFill>
        </p:spPr>
        <p:txBody>
          <a:bodyPr lIns="182880" tIns="182880" rIns="182880" bIns="182880" anchor="t">
            <a:noAutofit/>
          </a:bodyPr>
          <a:lstStyle>
            <a:lvl1pPr marL="0" indent="0">
              <a:buNone/>
              <a:defRPr sz="1350" b="1">
                <a:solidFill>
                  <a:schemeClr val="bg1"/>
                </a:solidFill>
              </a:defRPr>
            </a:lvl1pPr>
            <a:lvl2pPr marL="171450" indent="-171450">
              <a:buFont typeface="Arial" panose="020B0604020202020204" pitchFamily="34" charset="0"/>
              <a:buChar char="•"/>
              <a:tabLst/>
              <a:defRPr sz="1200" b="0">
                <a:solidFill>
                  <a:schemeClr val="bg1"/>
                </a:solidFill>
              </a:defRPr>
            </a:lvl2pPr>
            <a:lvl3pPr marL="685800" indent="0">
              <a:buNone/>
              <a:defRPr sz="1350" b="0">
                <a:solidFill>
                  <a:schemeClr val="bg1"/>
                </a:solidFill>
              </a:defRPr>
            </a:lvl3pPr>
            <a:lvl4pPr marL="1028700" indent="0">
              <a:buNone/>
              <a:defRPr sz="1350" b="0">
                <a:solidFill>
                  <a:schemeClr val="bg1"/>
                </a:solidFill>
              </a:defRPr>
            </a:lvl4pPr>
            <a:lvl5pPr marL="1371600" indent="0">
              <a:buNone/>
              <a:defRPr sz="135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78302236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4848308" y="1303021"/>
            <a:ext cx="3886200" cy="3291839"/>
          </a:xfrm>
          <a:solidFill>
            <a:schemeClr val="bg1">
              <a:lumMod val="95000"/>
            </a:schemeClr>
          </a:solidFill>
        </p:spPr>
        <p:txBody>
          <a:bodyPr>
            <a:normAutofit/>
          </a:bodyPr>
          <a:lstStyle>
            <a:lvl1pPr marL="0" indent="0">
              <a:buNone/>
              <a:defRPr sz="1350"/>
            </a:lvl1pPr>
          </a:lstStyle>
          <a:p>
            <a:r>
              <a:rPr lang="en-US"/>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122820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p:nvSpPr>
        <p:spPr>
          <a:xfrm>
            <a:off x="0" y="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143000" y="1794767"/>
            <a:ext cx="736092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143000" y="3654523"/>
            <a:ext cx="736092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762000" cy="5133975"/>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786DCD4E-B2D9-F092-8BA2-619C18A15B6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147766914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4752892" y="1"/>
            <a:ext cx="4391108" cy="5143499"/>
          </a:xfrm>
          <a:solidFill>
            <a:schemeClr val="bg1">
              <a:lumMod val="95000"/>
            </a:schemeClr>
          </a:solidFill>
        </p:spPr>
        <p:txBody>
          <a:bodyPr>
            <a:normAutofit/>
          </a:bodyPr>
          <a:lstStyle>
            <a:lvl1pPr marL="0" indent="0">
              <a:buNone/>
              <a:defRPr sz="1350"/>
            </a:lvl1pPr>
          </a:lstStyle>
          <a:p>
            <a:r>
              <a:rPr lang="en-US"/>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628650" y="197922"/>
            <a:ext cx="3977640" cy="62571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97764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4993410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4752892" y="1"/>
            <a:ext cx="4391108" cy="51434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350"/>
            </a:lvl1pPr>
          </a:lstStyle>
          <a:p>
            <a:r>
              <a:rPr lang="en-US"/>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628650" y="197922"/>
            <a:ext cx="3977640" cy="62571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97764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625644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p:nvSpPr>
        <p:spPr>
          <a:xfrm>
            <a:off x="4572000" y="0"/>
            <a:ext cx="45720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732020" y="1303020"/>
            <a:ext cx="3886200" cy="3291840"/>
          </a:xfrm>
        </p:spPr>
        <p:txBody>
          <a:bodyPr>
            <a:normAutofit/>
          </a:bodyPr>
          <a:lstStyle>
            <a:lvl1pPr>
              <a:defRPr sz="1500">
                <a:solidFill>
                  <a:schemeClr val="bg1"/>
                </a:solidFill>
              </a:defRPr>
            </a:lvl1pPr>
            <a:lvl2pPr>
              <a:defRPr sz="1350">
                <a:solidFill>
                  <a:schemeClr val="bg1"/>
                </a:solidFill>
              </a:defRPr>
            </a:lvl2pPr>
            <a:lvl3pPr>
              <a:defRPr sz="1200">
                <a:solidFill>
                  <a:schemeClr val="bg1"/>
                </a:solidFill>
              </a:defRPr>
            </a:lvl3pPr>
            <a:lvl4pPr>
              <a:defRPr sz="1050">
                <a:solidFill>
                  <a:schemeClr val="bg1"/>
                </a:solidFill>
              </a:defRPr>
            </a:lvl4pPr>
            <a:lvl5pPr>
              <a:defRPr sz="105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F1D5713C-8A7B-03A2-E75A-6760F2EBB1B8}"/>
              </a:ext>
            </a:extLst>
          </p:cNvPr>
          <p:cNvSpPr/>
          <p:nvPr/>
        </p:nvSpPr>
        <p:spPr>
          <a:xfrm>
            <a:off x="0" y="899557"/>
            <a:ext cx="8515350" cy="34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 name="TextBox 6">
            <a:extLst>
              <a:ext uri="{FF2B5EF4-FFF2-40B4-BE49-F238E27FC236}">
                <a16:creationId xmlns:a16="http://schemas.microsoft.com/office/drawing/2014/main" id="{532B3636-5753-0CC3-5C54-0C36BB462A8B}"/>
              </a:ext>
            </a:extLst>
          </p:cNvPr>
          <p:cNvSpPr txBox="1"/>
          <p:nvPr/>
        </p:nvSpPr>
        <p:spPr>
          <a:xfrm>
            <a:off x="8220076" y="4903274"/>
            <a:ext cx="295274" cy="196208"/>
          </a:xfrm>
          <a:prstGeom prst="rect">
            <a:avLst/>
          </a:prstGeom>
          <a:noFill/>
        </p:spPr>
        <p:txBody>
          <a:bodyPr wrap="none" rtlCol="0">
            <a:spAutoFit/>
          </a:bodyPr>
          <a:lstStyle/>
          <a:p>
            <a:pPr algn="r"/>
            <a:fld id="{7BF6DEC4-2D8B-E94B-9ABA-B6ADBCE229FD}" type="slidenum">
              <a:rPr lang="en-US" sz="675"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675" b="0" i="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35739369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629842" y="1165860"/>
            <a:ext cx="3868340" cy="534924"/>
          </a:xfrm>
          <a:noFill/>
        </p:spPr>
        <p:txBody>
          <a:bodyPr anchor="ctr"/>
          <a:lstStyle>
            <a:lvl1pPr marL="0" indent="0">
              <a:buNone/>
              <a:defRPr sz="1800" b="1">
                <a:solidFill>
                  <a:schemeClr val="bg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629842" y="1783080"/>
            <a:ext cx="3868340" cy="308610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4629150" y="1165860"/>
            <a:ext cx="3887391" cy="534924"/>
          </a:xfrm>
          <a:noFill/>
        </p:spPr>
        <p:txBody>
          <a:bodyPr anchor="ctr"/>
          <a:lstStyle>
            <a:lvl1pPr marL="0" indent="0">
              <a:buNone/>
              <a:defRPr sz="1800" b="1">
                <a:solidFill>
                  <a:schemeClr val="bg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4629150" y="1783080"/>
            <a:ext cx="3887391" cy="308610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p:nvCxnSpPr>
        <p:spPr>
          <a:xfrm>
            <a:off x="628650" y="1717482"/>
            <a:ext cx="3869531"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p:nvCxnSpPr>
        <p:spPr>
          <a:xfrm>
            <a:off x="628650" y="1714500"/>
            <a:ext cx="3869531"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p:nvCxnSpPr>
        <p:spPr>
          <a:xfrm>
            <a:off x="4629151" y="1714500"/>
            <a:ext cx="3869531"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779591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2674620" cy="3291840"/>
          </a:xfrm>
        </p:spPr>
        <p:txBody>
          <a:bodyPr>
            <a:normAutofit/>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3391147" y="1303020"/>
            <a:ext cx="2674620" cy="3291840"/>
          </a:xfrm>
        </p:spPr>
        <p:txBody>
          <a:bodyPr>
            <a:normAutofit/>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6153644" y="1303020"/>
            <a:ext cx="2674620" cy="3291840"/>
          </a:xfrm>
        </p:spPr>
        <p:txBody>
          <a:bodyPr>
            <a:normAutofit/>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0613555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0250776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1882973" y="1526380"/>
            <a:ext cx="5378054" cy="2090738"/>
          </a:xfrm>
          <a:solidFill>
            <a:schemeClr val="bg1">
              <a:lumMod val="95000"/>
            </a:schemeClr>
          </a:solidFill>
        </p:spPr>
        <p:txBody>
          <a:bodyPr anchor="ctr">
            <a:normAutofit/>
          </a:bodyPr>
          <a:lstStyle>
            <a:lvl1pPr marL="0" indent="0">
              <a:buNone/>
              <a:defRPr sz="3000"/>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4763"/>
            <a:ext cx="762000" cy="5133975"/>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spTree>
    <p:extLst>
      <p:ext uri="{BB962C8B-B14F-4D97-AF65-F5344CB8AC3E}">
        <p14:creationId xmlns:p14="http://schemas.microsoft.com/office/powerpoint/2010/main" val="199332860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4763"/>
            <a:ext cx="762000" cy="5133975"/>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314450" y="1200150"/>
            <a:ext cx="6515100" cy="1371600"/>
          </a:xfrm>
        </p:spPr>
        <p:txBody>
          <a:bodyPr anchor="b">
            <a:normAutofit/>
          </a:bodyPr>
          <a:lstStyle>
            <a:lvl1pPr algn="ctr">
              <a:defRPr sz="33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314450" y="2777490"/>
            <a:ext cx="6515100" cy="1028700"/>
          </a:xfrm>
        </p:spPr>
        <p:txBody>
          <a:bodyPr>
            <a:normAutofit/>
          </a:bodyPr>
          <a:lstStyle>
            <a:lvl1pPr marL="0" indent="0" algn="ctr">
              <a:spcAft>
                <a:spcPts val="450"/>
              </a:spcAft>
              <a:buNone/>
              <a:defRPr sz="12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Tree>
    <p:extLst>
      <p:ext uri="{BB962C8B-B14F-4D97-AF65-F5344CB8AC3E}">
        <p14:creationId xmlns:p14="http://schemas.microsoft.com/office/powerpoint/2010/main" val="31781028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314450" y="1200150"/>
            <a:ext cx="6515100" cy="1371600"/>
          </a:xfrm>
        </p:spPr>
        <p:txBody>
          <a:bodyPr anchor="b">
            <a:normAutofit/>
          </a:bodyPr>
          <a:lstStyle>
            <a:lvl1pPr algn="ctr">
              <a:defRPr sz="33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314450" y="2777490"/>
            <a:ext cx="6515100" cy="1028700"/>
          </a:xfrm>
        </p:spPr>
        <p:txBody>
          <a:bodyPr>
            <a:normAutofit/>
          </a:bodyPr>
          <a:lstStyle>
            <a:lvl1pPr marL="0" indent="0" algn="ctr">
              <a:spcAft>
                <a:spcPts val="450"/>
              </a:spcAft>
              <a:buNone/>
              <a:defRPr sz="12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4763"/>
            <a:ext cx="762000" cy="5133975"/>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spTree>
    <p:extLst>
      <p:ext uri="{BB962C8B-B14F-4D97-AF65-F5344CB8AC3E}">
        <p14:creationId xmlns:p14="http://schemas.microsoft.com/office/powerpoint/2010/main" val="296514537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314450" y="1810098"/>
            <a:ext cx="6515100" cy="1371600"/>
          </a:xfrm>
        </p:spPr>
        <p:txBody>
          <a:bodyPr anchor="b">
            <a:normAutofit/>
          </a:bodyPr>
          <a:lstStyle>
            <a:lvl1pPr algn="ctr">
              <a:defRPr sz="33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314450" y="3300444"/>
            <a:ext cx="6515100" cy="1028700"/>
          </a:xfrm>
        </p:spPr>
        <p:txBody>
          <a:bodyPr>
            <a:normAutofit/>
          </a:bodyPr>
          <a:lstStyle>
            <a:lvl1pPr marL="0" indent="0" algn="ctr">
              <a:spcAft>
                <a:spcPts val="450"/>
              </a:spcAft>
              <a:buNone/>
              <a:defRPr sz="12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86199" y="480060"/>
            <a:ext cx="1371600" cy="1014156"/>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29600" y="4763"/>
            <a:ext cx="914400" cy="5133975"/>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4763"/>
            <a:ext cx="914400" cy="5133975"/>
          </a:xfrm>
          <a:prstGeom prst="rect">
            <a:avLst/>
          </a:prstGeom>
        </p:spPr>
      </p:pic>
      <p:pic>
        <p:nvPicPr>
          <p:cNvPr id="7" name="Picture 6">
            <a:extLst>
              <a:ext uri="{FF2B5EF4-FFF2-40B4-BE49-F238E27FC236}">
                <a16:creationId xmlns:a16="http://schemas.microsoft.com/office/drawing/2014/main" id="{7922D855-7FA8-877F-C33D-9BBD65B16065}"/>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958502" y="4417735"/>
            <a:ext cx="5428032" cy="536257"/>
          </a:xfrm>
          <a:prstGeom prst="rect">
            <a:avLst/>
          </a:prstGeom>
        </p:spPr>
      </p:pic>
    </p:spTree>
    <p:extLst>
      <p:ext uri="{BB962C8B-B14F-4D97-AF65-F5344CB8AC3E}">
        <p14:creationId xmlns:p14="http://schemas.microsoft.com/office/powerpoint/2010/main" val="27886736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p:nvSpPr>
        <p:spPr>
          <a:xfrm>
            <a:off x="0" y="0"/>
            <a:ext cx="9144000" cy="1371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143000" y="1794767"/>
            <a:ext cx="736092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143000" y="3654523"/>
            <a:ext cx="736092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762000" cy="5133975"/>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8B3B4B12-263D-5908-B5D9-713DBBA5629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131072292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316736" y="1920240"/>
            <a:ext cx="6515100" cy="1371600"/>
          </a:xfrm>
        </p:spPr>
        <p:txBody>
          <a:bodyPr anchor="b">
            <a:normAutofit/>
          </a:bodyPr>
          <a:lstStyle>
            <a:lvl1pPr algn="ctr">
              <a:defRPr sz="33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316736" y="3497580"/>
            <a:ext cx="6515100" cy="1028700"/>
          </a:xfrm>
        </p:spPr>
        <p:txBody>
          <a:bodyPr>
            <a:normAutofit/>
          </a:bodyPr>
          <a:lstStyle>
            <a:lvl1pPr marL="0" indent="0" algn="ctr">
              <a:spcAft>
                <a:spcPts val="450"/>
              </a:spcAft>
              <a:buNone/>
              <a:defRPr sz="12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86200" y="480060"/>
            <a:ext cx="1371600" cy="1014153"/>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763"/>
            <a:ext cx="914400" cy="5133975"/>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229600" y="4763"/>
            <a:ext cx="914400" cy="5133975"/>
          </a:xfrm>
          <a:prstGeom prst="rect">
            <a:avLst/>
          </a:prstGeom>
        </p:spPr>
      </p:pic>
      <p:pic>
        <p:nvPicPr>
          <p:cNvPr id="8" name="Picture 7">
            <a:extLst>
              <a:ext uri="{FF2B5EF4-FFF2-40B4-BE49-F238E27FC236}">
                <a16:creationId xmlns:a16="http://schemas.microsoft.com/office/drawing/2014/main" id="{B99784AF-B044-0117-2511-612A2C0227E9}"/>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172511" y="4493855"/>
            <a:ext cx="5207540" cy="511481"/>
          </a:xfrm>
          <a:prstGeom prst="rect">
            <a:avLst/>
          </a:prstGeom>
        </p:spPr>
      </p:pic>
    </p:spTree>
    <p:extLst>
      <p:ext uri="{BB962C8B-B14F-4D97-AF65-F5344CB8AC3E}">
        <p14:creationId xmlns:p14="http://schemas.microsoft.com/office/powerpoint/2010/main" val="16276047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0287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645920" y="1794767"/>
            <a:ext cx="685800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645920" y="3654523"/>
            <a:ext cx="685800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763"/>
            <a:ext cx="1038225" cy="5133975"/>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ACDDE037-7797-F35F-2ED4-3B4B98C90350}"/>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20759461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0287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645920" y="1794767"/>
            <a:ext cx="685800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645920" y="3654523"/>
            <a:ext cx="685800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763"/>
            <a:ext cx="1038225" cy="5133975"/>
          </a:xfrm>
          <a:prstGeom prst="rect">
            <a:avLst/>
          </a:prstGeom>
        </p:spPr>
      </p:pic>
      <p:pic>
        <p:nvPicPr>
          <p:cNvPr id="5" name="Picture 4" descr="A blue text on a black background&#10;&#10;AI-generated content may be incorrect.">
            <a:extLst>
              <a:ext uri="{FF2B5EF4-FFF2-40B4-BE49-F238E27FC236}">
                <a16:creationId xmlns:a16="http://schemas.microsoft.com/office/drawing/2014/main" id="{B4EE44CC-70C1-7ECC-1864-E554A5E74783}"/>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41052066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4379620" y="205740"/>
            <a:ext cx="4663440" cy="4663440"/>
          </a:xfrm>
          <a:prstGeom prst="ellipse">
            <a:avLst/>
          </a:prstGeom>
          <a:solidFill>
            <a:schemeClr val="bg1">
              <a:lumMod val="95000"/>
            </a:schemeClr>
          </a:solidFill>
        </p:spPr>
        <p:txBody>
          <a:bodyPr>
            <a:normAutofit/>
          </a:bodyPr>
          <a:lstStyle>
            <a:lvl1pPr marL="0" indent="0">
              <a:buNone/>
              <a:defRPr sz="1200"/>
            </a:lvl1pPr>
          </a:lstStyle>
          <a:p>
            <a:r>
              <a:rPr lang="en-US"/>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342901" y="1794767"/>
            <a:ext cx="4731152" cy="1790700"/>
          </a:xfrm>
        </p:spPr>
        <p:txBody>
          <a:bodyPr anchor="b">
            <a:normAutofit/>
          </a:bodyPr>
          <a:lstStyle>
            <a:lvl1pPr algn="l">
              <a:defRPr sz="405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342901" y="3654523"/>
            <a:ext cx="4731152"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2899" y="342900"/>
            <a:ext cx="1028700" cy="760619"/>
          </a:xfrm>
          <a:prstGeom prst="rect">
            <a:avLst/>
          </a:prstGeom>
        </p:spPr>
      </p:pic>
      <p:pic>
        <p:nvPicPr>
          <p:cNvPr id="5" name="Picture 4" descr="A blue text on a black background&#10;&#10;AI-generated content may be incorrect.">
            <a:extLst>
              <a:ext uri="{FF2B5EF4-FFF2-40B4-BE49-F238E27FC236}">
                <a16:creationId xmlns:a16="http://schemas.microsoft.com/office/drawing/2014/main" id="{1393C6C8-CE3D-CC4C-3093-0A1EB71F905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95847" y="461557"/>
            <a:ext cx="1379762" cy="523304"/>
          </a:xfrm>
          <a:prstGeom prst="rect">
            <a:avLst/>
          </a:prstGeom>
        </p:spPr>
      </p:pic>
    </p:spTree>
    <p:extLst>
      <p:ext uri="{BB962C8B-B14F-4D97-AF65-F5344CB8AC3E}">
        <p14:creationId xmlns:p14="http://schemas.microsoft.com/office/powerpoint/2010/main" val="25214289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342899" y="3855845"/>
            <a:ext cx="6858000" cy="654897"/>
          </a:xfrm>
        </p:spPr>
        <p:txBody>
          <a:bodyPr anchor="b">
            <a:normAutofit/>
          </a:bodyPr>
          <a:lstStyle>
            <a:lvl1pPr algn="l">
              <a:defRPr sz="3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9144000" cy="3771900"/>
          </a:xfrm>
          <a:solidFill>
            <a:schemeClr val="bg1">
              <a:lumMod val="95000"/>
            </a:schemeClr>
          </a:solidFill>
        </p:spPr>
        <p:txBody>
          <a:bodyPr>
            <a:normAutofit/>
          </a:bodyPr>
          <a:lstStyle>
            <a:lvl1pPr marL="0" indent="0">
              <a:buNone/>
              <a:defRPr sz="1350"/>
            </a:lvl1pPr>
          </a:lstStyle>
          <a:p>
            <a:r>
              <a:rPr lang="en-US"/>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342899" y="4510742"/>
            <a:ext cx="6858000" cy="407471"/>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978142" y="4106202"/>
            <a:ext cx="822960" cy="608495"/>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10A96712-841C-0819-AABA-106C22142D9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73700" y="4103269"/>
            <a:ext cx="1379762" cy="523304"/>
          </a:xfrm>
          <a:prstGeom prst="rect">
            <a:avLst/>
          </a:prstGeom>
        </p:spPr>
      </p:pic>
    </p:spTree>
    <p:extLst>
      <p:ext uri="{BB962C8B-B14F-4D97-AF65-F5344CB8AC3E}">
        <p14:creationId xmlns:p14="http://schemas.microsoft.com/office/powerpoint/2010/main" val="5600768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342899" y="3855845"/>
            <a:ext cx="6858000" cy="654897"/>
          </a:xfrm>
        </p:spPr>
        <p:txBody>
          <a:bodyPr anchor="b">
            <a:normAutofit/>
          </a:bodyPr>
          <a:lstStyle>
            <a:lvl1pPr algn="l">
              <a:defRPr sz="3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342899" y="4510742"/>
            <a:ext cx="6858000" cy="407471"/>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2754630" y="132977"/>
            <a:ext cx="3634740" cy="3634740"/>
          </a:xfrm>
          <a:prstGeom prst="ellipse">
            <a:avLst/>
          </a:prstGeom>
          <a:solidFill>
            <a:schemeClr val="bg1">
              <a:lumMod val="95000"/>
            </a:schemeClr>
          </a:solidFill>
        </p:spPr>
        <p:txBody>
          <a:bodyPr>
            <a:normAutofit/>
          </a:bodyPr>
          <a:lstStyle>
            <a:lvl1pPr marL="0" indent="0">
              <a:buNone/>
              <a:defRPr sz="750"/>
            </a:lvl1pPr>
          </a:lstStyle>
          <a:p>
            <a:r>
              <a:rPr lang="en-US"/>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6547402" y="132977"/>
            <a:ext cx="2596598" cy="363474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750"/>
            </a:lvl1pPr>
          </a:lstStyle>
          <a:p>
            <a:r>
              <a:rPr lang="en-US"/>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32977"/>
            <a:ext cx="2596598" cy="363474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750"/>
            </a:lvl1pPr>
          </a:lstStyle>
          <a:p>
            <a:r>
              <a:rPr lang="en-US"/>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978142" y="4106202"/>
            <a:ext cx="822960" cy="608495"/>
          </a:xfrm>
          <a:prstGeom prst="rect">
            <a:avLst/>
          </a:prstGeom>
        </p:spPr>
      </p:pic>
      <p:pic>
        <p:nvPicPr>
          <p:cNvPr id="5" name="Picture 4" descr="A blue text on a black background&#10;&#10;AI-generated content may be incorrect.">
            <a:extLst>
              <a:ext uri="{FF2B5EF4-FFF2-40B4-BE49-F238E27FC236}">
                <a16:creationId xmlns:a16="http://schemas.microsoft.com/office/drawing/2014/main" id="{C2123605-DD72-A834-5C53-96330F3BD6F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65939" y="4103269"/>
            <a:ext cx="1379762" cy="523304"/>
          </a:xfrm>
          <a:prstGeom prst="rect">
            <a:avLst/>
          </a:prstGeom>
        </p:spPr>
      </p:pic>
    </p:spTree>
    <p:extLst>
      <p:ext uri="{BB962C8B-B14F-4D97-AF65-F5344CB8AC3E}">
        <p14:creationId xmlns:p14="http://schemas.microsoft.com/office/powerpoint/2010/main" val="422580723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image" Target="../media/image1.jpe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2.pn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628650" y="197922"/>
            <a:ext cx="7886700" cy="62571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630936" y="1234440"/>
            <a:ext cx="7886700" cy="329184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p:nvSpPr>
        <p:spPr>
          <a:xfrm>
            <a:off x="0" y="899557"/>
            <a:ext cx="8515350" cy="34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 name="TextBox 3">
            <a:extLst>
              <a:ext uri="{FF2B5EF4-FFF2-40B4-BE49-F238E27FC236}">
                <a16:creationId xmlns:a16="http://schemas.microsoft.com/office/drawing/2014/main" id="{6730EEF5-1B9F-7B27-FD1E-8C29A05E9208}"/>
              </a:ext>
            </a:extLst>
          </p:cNvPr>
          <p:cNvSpPr txBox="1"/>
          <p:nvPr/>
        </p:nvSpPr>
        <p:spPr>
          <a:xfrm>
            <a:off x="8220076" y="4839911"/>
            <a:ext cx="295274" cy="196208"/>
          </a:xfrm>
          <a:prstGeom prst="rect">
            <a:avLst/>
          </a:prstGeom>
          <a:noFill/>
        </p:spPr>
        <p:txBody>
          <a:bodyPr wrap="none" rtlCol="0">
            <a:spAutoFit/>
          </a:bodyPr>
          <a:lstStyle/>
          <a:p>
            <a:pPr algn="r"/>
            <a:fld id="{7BF6DEC4-2D8B-E94B-9ABA-B6ADBCE229FD}" type="slidenum">
              <a:rPr lang="en-US" sz="675"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675" b="0" i="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p:nvPicPr>
        <p:blipFill>
          <a:blip r:embed="rId42" cstate="screen">
            <a:extLst>
              <a:ext uri="{28A0092B-C50C-407E-A947-70E740481C1C}">
                <a14:useLocalDpi xmlns:a14="http://schemas.microsoft.com/office/drawing/2010/main"/>
              </a:ext>
            </a:extLst>
          </a:blip>
          <a:stretch>
            <a:fillRect/>
          </a:stretch>
        </p:blipFill>
        <p:spPr>
          <a:xfrm>
            <a:off x="628650" y="4799658"/>
            <a:ext cx="342900" cy="253540"/>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B09BC7FC-CDCE-938E-52BC-AAA4BD5337B2}"/>
              </a:ext>
            </a:extLst>
          </p:cNvPr>
          <p:cNvPicPr>
            <a:picLocks noChangeAspect="1"/>
          </p:cNvPicPr>
          <p:nvPr userDrawn="1"/>
        </p:nvPicPr>
        <p:blipFill>
          <a:blip r:embed="rId43" cstate="screen">
            <a:extLst>
              <a:ext uri="{28A0092B-C50C-407E-A947-70E740481C1C}">
                <a14:useLocalDpi xmlns:a14="http://schemas.microsoft.com/office/drawing/2010/main"/>
              </a:ext>
            </a:extLst>
          </a:blip>
          <a:stretch>
            <a:fillRect/>
          </a:stretch>
        </p:blipFill>
        <p:spPr>
          <a:xfrm>
            <a:off x="1043575" y="4799658"/>
            <a:ext cx="668493" cy="253540"/>
          </a:xfrm>
          <a:prstGeom prst="rect">
            <a:avLst/>
          </a:prstGeom>
        </p:spPr>
      </p:pic>
    </p:spTree>
    <p:extLst>
      <p:ext uri="{BB962C8B-B14F-4D97-AF65-F5344CB8AC3E}">
        <p14:creationId xmlns:p14="http://schemas.microsoft.com/office/powerpoint/2010/main" val="485734619"/>
      </p:ext>
    </p:extLst>
  </p:cSld>
  <p:clrMap bg1="lt1" tx1="dk1" bg2="lt2" tx2="dk2" accent1="accent1" accent2="accent2" accent3="accent3" accent4="accent4" accent5="accent5" accent6="accent6" hlink="hlink" folHlink="folHlink"/>
  <p:sldLayoutIdLst>
    <p:sldLayoutId id="2147493469" r:id="rId1"/>
    <p:sldLayoutId id="2147493470" r:id="rId2"/>
    <p:sldLayoutId id="2147493471" r:id="rId3"/>
    <p:sldLayoutId id="2147493472" r:id="rId4"/>
    <p:sldLayoutId id="2147493473" r:id="rId5"/>
    <p:sldLayoutId id="2147493474" r:id="rId6"/>
    <p:sldLayoutId id="2147493475" r:id="rId7"/>
    <p:sldLayoutId id="2147493476" r:id="rId8"/>
    <p:sldLayoutId id="2147493477" r:id="rId9"/>
    <p:sldLayoutId id="2147493478" r:id="rId10"/>
    <p:sldLayoutId id="2147493479" r:id="rId11"/>
    <p:sldLayoutId id="2147493480" r:id="rId12"/>
    <p:sldLayoutId id="2147493481" r:id="rId13"/>
    <p:sldLayoutId id="2147493482" r:id="rId14"/>
    <p:sldLayoutId id="2147493483" r:id="rId15"/>
    <p:sldLayoutId id="2147493484" r:id="rId16"/>
    <p:sldLayoutId id="2147493485" r:id="rId17"/>
    <p:sldLayoutId id="2147493486" r:id="rId18"/>
    <p:sldLayoutId id="2147493487" r:id="rId19"/>
    <p:sldLayoutId id="2147493488" r:id="rId20"/>
    <p:sldLayoutId id="2147493489" r:id="rId21"/>
    <p:sldLayoutId id="2147493490" r:id="rId22"/>
    <p:sldLayoutId id="2147493491" r:id="rId23"/>
    <p:sldLayoutId id="2147493492" r:id="rId24"/>
    <p:sldLayoutId id="2147493493" r:id="rId25"/>
    <p:sldLayoutId id="2147493494" r:id="rId26"/>
    <p:sldLayoutId id="2147493495" r:id="rId27"/>
    <p:sldLayoutId id="2147493496" r:id="rId28"/>
    <p:sldLayoutId id="2147493497" r:id="rId29"/>
    <p:sldLayoutId id="2147493498" r:id="rId30"/>
    <p:sldLayoutId id="2147493499" r:id="rId31"/>
    <p:sldLayoutId id="2147493500" r:id="rId32"/>
    <p:sldLayoutId id="2147493501" r:id="rId33"/>
    <p:sldLayoutId id="2147493502" r:id="rId34"/>
    <p:sldLayoutId id="2147493503" r:id="rId35"/>
    <p:sldLayoutId id="2147493505" r:id="rId36"/>
    <p:sldLayoutId id="2147493506" r:id="rId37"/>
    <p:sldLayoutId id="2147493507" r:id="rId38"/>
    <p:sldLayoutId id="2147493508" r:id="rId39"/>
    <p:sldLayoutId id="2147493509" r:id="rId40"/>
  </p:sldLayoutIdLst>
  <p:txStyles>
    <p:titleStyle>
      <a:lvl1pPr algn="l" defTabSz="685800" rtl="0" eaLnBrk="1" latinLnBrk="0" hangingPunct="1">
        <a:lnSpc>
          <a:spcPct val="90000"/>
        </a:lnSpc>
        <a:spcBef>
          <a:spcPct val="0"/>
        </a:spcBef>
        <a:buNone/>
        <a:defRPr sz="24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Wingdings" pitchFamily="2" charset="2"/>
        <a:buChar char="§"/>
        <a:defRPr sz="15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
          <a:schemeClr val="bg2"/>
        </a:buClr>
        <a:buFont typeface="Arial" panose="020B0604020202020204" pitchFamily="34" charset="0"/>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
          <a:schemeClr val="bg2"/>
        </a:buClr>
        <a:buFont typeface="Wingdings" pitchFamily="2" charset="2"/>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0F87B-64F5-0588-5766-BB537A6A91A5}"/>
              </a:ext>
            </a:extLst>
          </p:cNvPr>
          <p:cNvSpPr>
            <a:spLocks noGrp="1"/>
          </p:cNvSpPr>
          <p:nvPr>
            <p:ph type="ctrTitle"/>
          </p:nvPr>
        </p:nvSpPr>
        <p:spPr/>
        <p:txBody>
          <a:bodyPr/>
          <a:lstStyle/>
          <a:p>
            <a:r>
              <a:rPr lang="en-US">
                <a:latin typeface="Noto Sans"/>
                <a:ea typeface="Noto Sans"/>
                <a:cs typeface="Noto Sans"/>
              </a:rPr>
              <a:t>Session 12</a:t>
            </a:r>
            <a:endParaRPr lang="en-US"/>
          </a:p>
        </p:txBody>
      </p:sp>
      <p:sp>
        <p:nvSpPr>
          <p:cNvPr id="3" name="Subtitle 2">
            <a:extLst>
              <a:ext uri="{FF2B5EF4-FFF2-40B4-BE49-F238E27FC236}">
                <a16:creationId xmlns:a16="http://schemas.microsoft.com/office/drawing/2014/main" id="{EFF6BABF-6BD6-34C6-8A14-037766BAE839}"/>
              </a:ext>
            </a:extLst>
          </p:cNvPr>
          <p:cNvSpPr>
            <a:spLocks noGrp="1"/>
          </p:cNvSpPr>
          <p:nvPr>
            <p:ph type="subTitle" idx="1"/>
          </p:nvPr>
        </p:nvSpPr>
        <p:spPr/>
        <p:txBody>
          <a:bodyPr vert="horz" lIns="91440" tIns="45720" rIns="91440" bIns="45720" rtlCol="0" anchor="t">
            <a:normAutofit/>
          </a:bodyPr>
          <a:lstStyle/>
          <a:p>
            <a:r>
              <a:rPr lang="en-US" sz="1600">
                <a:solidFill>
                  <a:srgbClr val="253746"/>
                </a:solidFill>
                <a:latin typeface="Noto Sans"/>
                <a:ea typeface="Noto Sans"/>
                <a:cs typeface="Noto Sans"/>
              </a:rPr>
              <a:t>Module 3.5 Cultural Competence in Care: Providing Culturally Responsive and Trauma-informed Care</a:t>
            </a:r>
          </a:p>
          <a:p>
            <a:endParaRPr lang="en-US" sz="1500">
              <a:solidFill>
                <a:srgbClr val="000000"/>
              </a:solidFill>
              <a:latin typeface="Noto Sans"/>
              <a:ea typeface="Noto Sans"/>
              <a:cs typeface="Noto Sans"/>
            </a:endParaRPr>
          </a:p>
          <a:p>
            <a:endParaRPr lang="en-US" sz="1100"/>
          </a:p>
          <a:p>
            <a:endParaRPr lang="en-US"/>
          </a:p>
        </p:txBody>
      </p:sp>
      <p:sp>
        <p:nvSpPr>
          <p:cNvPr id="4" name="TextBox 3">
            <a:extLst>
              <a:ext uri="{FF2B5EF4-FFF2-40B4-BE49-F238E27FC236}">
                <a16:creationId xmlns:a16="http://schemas.microsoft.com/office/drawing/2014/main" id="{AE1ABF11-8233-0E79-2E3D-A427AE77FDDB}"/>
              </a:ext>
            </a:extLst>
          </p:cNvPr>
          <p:cNvSpPr txBox="1"/>
          <p:nvPr/>
        </p:nvSpPr>
        <p:spPr>
          <a:xfrm>
            <a:off x="1712934" y="346814"/>
            <a:ext cx="4763021"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b="1">
                <a:solidFill>
                  <a:srgbClr val="293745"/>
                </a:solidFill>
                <a:latin typeface="Noto Sans"/>
                <a:ea typeface="Noto Sans"/>
                <a:cs typeface="Noto Sans"/>
              </a:rPr>
              <a:t>Empowering Futures:</a:t>
            </a:r>
            <a:r>
              <a:rPr lang="en-US" sz="1400">
                <a:solidFill>
                  <a:srgbClr val="293745"/>
                </a:solidFill>
                <a:latin typeface="Noto Sans"/>
                <a:ea typeface="Noto Sans"/>
                <a:cs typeface="Noto Sans"/>
              </a:rPr>
              <a:t> A Mental Health </a:t>
            </a:r>
            <a:endParaRPr lang="en-US" sz="1400">
              <a:solidFill>
                <a:srgbClr val="000000"/>
              </a:solidFill>
              <a:latin typeface="Noto Sans"/>
              <a:ea typeface="Noto Sans"/>
              <a:cs typeface="Noto Sans"/>
            </a:endParaRPr>
          </a:p>
          <a:p>
            <a:r>
              <a:rPr lang="en-US" sz="1400">
                <a:solidFill>
                  <a:srgbClr val="293745"/>
                </a:solidFill>
                <a:latin typeface="Noto Sans"/>
                <a:ea typeface="Noto Sans"/>
                <a:cs typeface="Noto Sans"/>
              </a:rPr>
              <a:t>Pre-Apprenticeship Program for Young People</a:t>
            </a:r>
            <a:endParaRPr lang="en-US" sz="1400">
              <a:latin typeface="Noto Sans"/>
              <a:ea typeface="Noto Sans"/>
              <a:cs typeface="Noto Sans"/>
            </a:endParaRPr>
          </a:p>
        </p:txBody>
      </p:sp>
    </p:spTree>
    <p:extLst>
      <p:ext uri="{BB962C8B-B14F-4D97-AF65-F5344CB8AC3E}">
        <p14:creationId xmlns:p14="http://schemas.microsoft.com/office/powerpoint/2010/main" val="29329236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78628C0-3E42-C372-E694-C74F9295F1C6}"/>
              </a:ext>
            </a:extLst>
          </p:cNvPr>
          <p:cNvSpPr>
            <a:spLocks noGrp="1"/>
          </p:cNvSpPr>
          <p:nvPr>
            <p:ph idx="1"/>
          </p:nvPr>
        </p:nvSpPr>
        <p:spPr/>
        <p:txBody>
          <a:bodyPr vert="horz" lIns="91440" tIns="45720" rIns="91440" bIns="45720" rtlCol="0" anchor="t">
            <a:normAutofit/>
          </a:bodyPr>
          <a:lstStyle/>
          <a:p>
            <a:pPr marL="0" indent="0">
              <a:buNone/>
            </a:pPr>
            <a:r>
              <a:rPr lang="en-US" b="1">
                <a:solidFill>
                  <a:srgbClr val="FF4719"/>
                </a:solidFill>
                <a:latin typeface="Noto Sans"/>
                <a:ea typeface="Noto Sans"/>
                <a:cs typeface="Noto Sans"/>
              </a:rPr>
              <a:t>Strategy 4:</a:t>
            </a:r>
            <a:r>
              <a:rPr lang="en-US">
                <a:latin typeface="Noto Sans"/>
                <a:ea typeface="Noto Sans"/>
                <a:cs typeface="Noto Sans"/>
              </a:rPr>
              <a:t> Respect cultural values and beliefs: </a:t>
            </a:r>
            <a:endParaRPr lang="en-US"/>
          </a:p>
          <a:p>
            <a:pPr marL="0" indent="0">
              <a:buNone/>
            </a:pPr>
            <a:r>
              <a:rPr lang="en-US"/>
              <a:t>Example: If the client believes in traditional healing practices, the therapist might explore ways to integrate these practices into their treatment plan.</a:t>
            </a:r>
          </a:p>
          <a:p>
            <a:endParaRPr lang="en-US"/>
          </a:p>
        </p:txBody>
      </p:sp>
      <p:sp>
        <p:nvSpPr>
          <p:cNvPr id="3" name="Title 2">
            <a:extLst>
              <a:ext uri="{FF2B5EF4-FFF2-40B4-BE49-F238E27FC236}">
                <a16:creationId xmlns:a16="http://schemas.microsoft.com/office/drawing/2014/main" id="{9ED4B79E-1A06-DCFC-41F2-0D92AC6E4B81}"/>
              </a:ext>
            </a:extLst>
          </p:cNvPr>
          <p:cNvSpPr>
            <a:spLocks noGrp="1"/>
          </p:cNvSpPr>
          <p:nvPr>
            <p:ph type="title"/>
          </p:nvPr>
        </p:nvSpPr>
        <p:spPr/>
        <p:txBody>
          <a:bodyPr/>
          <a:lstStyle/>
          <a:p>
            <a:r>
              <a:rPr lang="en-US">
                <a:latin typeface="Noto Sans"/>
                <a:ea typeface="Noto Sans"/>
                <a:cs typeface="Noto Sans"/>
              </a:rPr>
              <a:t>Providing Culturally Responsive Care</a:t>
            </a:r>
            <a:endParaRPr lang="en-US"/>
          </a:p>
        </p:txBody>
      </p:sp>
      <p:pic>
        <p:nvPicPr>
          <p:cNvPr id="4" name="Picture 3" descr="Teaching Students How to Respect Cultural Diversity">
            <a:extLst>
              <a:ext uri="{FF2B5EF4-FFF2-40B4-BE49-F238E27FC236}">
                <a16:creationId xmlns:a16="http://schemas.microsoft.com/office/drawing/2014/main" id="{045AD5C8-2A33-7529-3104-045F86DA5DD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527621" y="2723216"/>
            <a:ext cx="5058135" cy="1983068"/>
          </a:xfrm>
          <a:prstGeom prst="rect">
            <a:avLst/>
          </a:prstGeom>
        </p:spPr>
      </p:pic>
    </p:spTree>
    <p:extLst>
      <p:ext uri="{BB962C8B-B14F-4D97-AF65-F5344CB8AC3E}">
        <p14:creationId xmlns:p14="http://schemas.microsoft.com/office/powerpoint/2010/main" val="10872706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B1E94AC-C277-59C2-DF24-A8BFF8D6DB9D}"/>
              </a:ext>
            </a:extLst>
          </p:cNvPr>
          <p:cNvSpPr>
            <a:spLocks noGrp="1"/>
          </p:cNvSpPr>
          <p:nvPr>
            <p:ph idx="1"/>
          </p:nvPr>
        </p:nvSpPr>
        <p:spPr>
          <a:xfrm>
            <a:off x="630936" y="1285079"/>
            <a:ext cx="7423713" cy="3241201"/>
          </a:xfrm>
        </p:spPr>
        <p:txBody>
          <a:bodyPr vert="horz" lIns="91440" tIns="45720" rIns="91440" bIns="45720" rtlCol="0" anchor="t">
            <a:normAutofit/>
          </a:bodyPr>
          <a:lstStyle/>
          <a:p>
            <a:pPr marL="0" indent="0">
              <a:buNone/>
            </a:pPr>
            <a:r>
              <a:rPr lang="en-US" b="1">
                <a:solidFill>
                  <a:srgbClr val="FF4719"/>
                </a:solidFill>
                <a:latin typeface="Noto Sans"/>
                <a:ea typeface="Noto Sans"/>
                <a:cs typeface="Noto Sans"/>
              </a:rPr>
              <a:t>Strategy 5: </a:t>
            </a:r>
            <a:r>
              <a:rPr lang="en-US">
                <a:latin typeface="Noto Sans"/>
                <a:ea typeface="Noto Sans"/>
                <a:cs typeface="Noto Sans"/>
              </a:rPr>
              <a:t>Avoid making assumptions; do this by asking open-ended questions to understand the client's unique perspective and needs.</a:t>
            </a:r>
            <a:endParaRPr lang="en-US"/>
          </a:p>
          <a:p>
            <a:pPr marL="0" indent="0">
              <a:buNone/>
            </a:pPr>
            <a:endParaRPr lang="en-US">
              <a:solidFill>
                <a:srgbClr val="000000"/>
              </a:solidFill>
              <a:latin typeface="Noto Sans"/>
              <a:ea typeface="Noto Sans"/>
              <a:cs typeface="Noto Sans"/>
            </a:endParaRPr>
          </a:p>
          <a:p>
            <a:pPr marL="0" indent="0">
              <a:buNone/>
            </a:pPr>
            <a:r>
              <a:rPr lang="en-US" b="1">
                <a:solidFill>
                  <a:srgbClr val="FF4719"/>
                </a:solidFill>
                <a:latin typeface="Noto Sans"/>
                <a:ea typeface="Noto Sans"/>
                <a:cs typeface="Noto Sans"/>
              </a:rPr>
              <a:t>Strategy 6:</a:t>
            </a:r>
            <a:r>
              <a:rPr lang="en-US">
                <a:latin typeface="Noto Sans"/>
                <a:ea typeface="Noto Sans"/>
                <a:cs typeface="Noto Sans"/>
              </a:rPr>
              <a:t> Be mindful of nonverbal communication. </a:t>
            </a:r>
          </a:p>
          <a:p>
            <a:pPr marL="0" indent="0">
              <a:buNone/>
            </a:pPr>
            <a:r>
              <a:rPr lang="en-US">
                <a:latin typeface="Noto Sans"/>
                <a:ea typeface="Noto Sans"/>
                <a:cs typeface="Noto Sans"/>
              </a:rPr>
              <a:t>Example: In some cultures, direct eye contact may be considered disrespectful, while in others, it is a sign of engagement.</a:t>
            </a:r>
          </a:p>
          <a:p>
            <a:endParaRPr lang="en-US"/>
          </a:p>
        </p:txBody>
      </p:sp>
      <p:sp>
        <p:nvSpPr>
          <p:cNvPr id="3" name="Title 2">
            <a:extLst>
              <a:ext uri="{FF2B5EF4-FFF2-40B4-BE49-F238E27FC236}">
                <a16:creationId xmlns:a16="http://schemas.microsoft.com/office/drawing/2014/main" id="{0BE0CDA2-1C9B-58A4-35C0-5AAEB4C110DE}"/>
              </a:ext>
            </a:extLst>
          </p:cNvPr>
          <p:cNvSpPr>
            <a:spLocks noGrp="1"/>
          </p:cNvSpPr>
          <p:nvPr>
            <p:ph type="title"/>
          </p:nvPr>
        </p:nvSpPr>
        <p:spPr/>
        <p:txBody>
          <a:bodyPr/>
          <a:lstStyle/>
          <a:p>
            <a:r>
              <a:rPr lang="en-US">
                <a:latin typeface="Noto Sans"/>
                <a:ea typeface="Noto Sans"/>
                <a:cs typeface="Noto Sans"/>
              </a:rPr>
              <a:t>Providing Culturally Responsive Care</a:t>
            </a:r>
            <a:endParaRPr lang="en-US"/>
          </a:p>
        </p:txBody>
      </p:sp>
      <p:pic>
        <p:nvPicPr>
          <p:cNvPr id="4" name="Picture 3" descr="293,400+ Non Verbal Communication Stock Illustrations, Royalty-Free Vector  Graphics &amp; Clip Art - iStock | Non verbal communication icon, Non verbal  communication examples">
            <a:extLst>
              <a:ext uri="{FF2B5EF4-FFF2-40B4-BE49-F238E27FC236}">
                <a16:creationId xmlns:a16="http://schemas.microsoft.com/office/drawing/2014/main" id="{6DDEAA1D-F3EA-1845-1BEB-F38D88F898D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916395" y="3207432"/>
            <a:ext cx="2284958" cy="2005719"/>
          </a:xfrm>
          <a:prstGeom prst="rect">
            <a:avLst/>
          </a:prstGeom>
        </p:spPr>
      </p:pic>
    </p:spTree>
    <p:extLst>
      <p:ext uri="{BB962C8B-B14F-4D97-AF65-F5344CB8AC3E}">
        <p14:creationId xmlns:p14="http://schemas.microsoft.com/office/powerpoint/2010/main" val="37181892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B8780DB-431B-68B8-723D-0497D1B2ADE3}"/>
              </a:ext>
            </a:extLst>
          </p:cNvPr>
          <p:cNvSpPr>
            <a:spLocks noGrp="1"/>
          </p:cNvSpPr>
          <p:nvPr>
            <p:ph idx="1"/>
          </p:nvPr>
        </p:nvSpPr>
        <p:spPr>
          <a:xfrm>
            <a:off x="377740" y="1285079"/>
            <a:ext cx="4891751" cy="3241201"/>
          </a:xfrm>
        </p:spPr>
        <p:txBody>
          <a:bodyPr vert="horz" lIns="91440" tIns="45720" rIns="91440" bIns="45720" rtlCol="0" anchor="t">
            <a:normAutofit fontScale="92500" lnSpcReduction="20000"/>
          </a:bodyPr>
          <a:lstStyle/>
          <a:p>
            <a:r>
              <a:rPr lang="en-US">
                <a:latin typeface="Noto Sans"/>
                <a:ea typeface="Noto Sans"/>
                <a:cs typeface="Noto Sans"/>
              </a:rPr>
              <a:t>Decorate the backpack with images and words that represent your identity (cultural background, values, significant life experiences). </a:t>
            </a:r>
            <a:endParaRPr lang="en-US"/>
          </a:p>
          <a:p>
            <a:r>
              <a:rPr lang="en-US">
                <a:latin typeface="Noto Sans"/>
                <a:ea typeface="Noto Sans"/>
                <a:cs typeface="Noto Sans"/>
              </a:rPr>
              <a:t>In 10 minutes, I will put you in small groups and you will “unpack” the backpack together, discussing how these parts of your identity might influence how they interact with others and see the world. </a:t>
            </a:r>
            <a:endParaRPr lang="en-US"/>
          </a:p>
          <a:p>
            <a:r>
              <a:rPr lang="en-US">
                <a:latin typeface="Noto Sans"/>
                <a:ea typeface="Noto Sans"/>
                <a:cs typeface="Noto Sans"/>
              </a:rPr>
              <a:t>Feel free to do this on Canva, if you prefer to make a digital backpack!</a:t>
            </a:r>
            <a:endParaRPr lang="en-US"/>
          </a:p>
          <a:p>
            <a:endParaRPr lang="en-US"/>
          </a:p>
          <a:p>
            <a:r>
              <a:rPr lang="en-US" sz="1050" i="1">
                <a:latin typeface="Noto Sans"/>
                <a:ea typeface="Noto Sans"/>
                <a:cs typeface="Noto Sans"/>
              </a:rPr>
              <a:t>Source: Adapted from the "Cultural Backpack" activity in Culturally Responsive Teaching and The Brain by </a:t>
            </a:r>
            <a:r>
              <a:rPr lang="en-US" sz="1050" i="1" err="1">
                <a:latin typeface="Noto Sans"/>
                <a:ea typeface="Noto Sans"/>
                <a:cs typeface="Noto Sans"/>
              </a:rPr>
              <a:t>Zaretta</a:t>
            </a:r>
            <a:r>
              <a:rPr lang="en-US" sz="1050" i="1">
                <a:latin typeface="Noto Sans"/>
                <a:ea typeface="Noto Sans"/>
                <a:cs typeface="Noto Sans"/>
              </a:rPr>
              <a:t> Hammond.</a:t>
            </a:r>
          </a:p>
          <a:p>
            <a:endParaRPr lang="en-US"/>
          </a:p>
          <a:p>
            <a:endParaRPr lang="en-US"/>
          </a:p>
        </p:txBody>
      </p:sp>
      <p:sp>
        <p:nvSpPr>
          <p:cNvPr id="3" name="Title 2">
            <a:extLst>
              <a:ext uri="{FF2B5EF4-FFF2-40B4-BE49-F238E27FC236}">
                <a16:creationId xmlns:a16="http://schemas.microsoft.com/office/drawing/2014/main" id="{44483AEB-DD7A-C864-F224-EABD7836958F}"/>
              </a:ext>
            </a:extLst>
          </p:cNvPr>
          <p:cNvSpPr>
            <a:spLocks noGrp="1"/>
          </p:cNvSpPr>
          <p:nvPr>
            <p:ph type="title"/>
          </p:nvPr>
        </p:nvSpPr>
        <p:spPr/>
        <p:txBody>
          <a:bodyPr/>
          <a:lstStyle/>
          <a:p>
            <a:r>
              <a:rPr lang="en-US">
                <a:latin typeface="Noto Sans"/>
                <a:ea typeface="Noto Sans"/>
                <a:cs typeface="Noto Sans"/>
              </a:rPr>
              <a:t>Activity: Cultural Backpack</a:t>
            </a:r>
            <a:endParaRPr lang="en-US"/>
          </a:p>
        </p:txBody>
      </p:sp>
      <p:pic>
        <p:nvPicPr>
          <p:cNvPr id="4" name="Picture 3" descr="A black and white drawing of a backpack&#10;&#10;AI-generated content may be incorrect.">
            <a:extLst>
              <a:ext uri="{FF2B5EF4-FFF2-40B4-BE49-F238E27FC236}">
                <a16:creationId xmlns:a16="http://schemas.microsoft.com/office/drawing/2014/main" id="{754E534E-62C7-CE15-4BB0-189859EDD635}"/>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5472655" y="1179171"/>
            <a:ext cx="3371129" cy="3407191"/>
          </a:xfrm>
          <a:prstGeom prst="rect">
            <a:avLst/>
          </a:prstGeom>
        </p:spPr>
      </p:pic>
    </p:spTree>
    <p:extLst>
      <p:ext uri="{BB962C8B-B14F-4D97-AF65-F5344CB8AC3E}">
        <p14:creationId xmlns:p14="http://schemas.microsoft.com/office/powerpoint/2010/main" val="21693007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748C4C1-6938-D92F-6D3A-6EAACCE18A71}"/>
              </a:ext>
            </a:extLst>
          </p:cNvPr>
          <p:cNvSpPr>
            <a:spLocks noGrp="1"/>
          </p:cNvSpPr>
          <p:nvPr>
            <p:ph idx="1"/>
          </p:nvPr>
        </p:nvSpPr>
        <p:spPr>
          <a:xfrm>
            <a:off x="630936" y="1285079"/>
            <a:ext cx="4327485" cy="3241201"/>
          </a:xfrm>
        </p:spPr>
        <p:txBody>
          <a:bodyPr vert="horz" lIns="91440" tIns="45720" rIns="91440" bIns="45720" rtlCol="0" anchor="t">
            <a:normAutofit/>
          </a:bodyPr>
          <a:lstStyle/>
          <a:p>
            <a:r>
              <a:rPr lang="en-US" b="1">
                <a:latin typeface="Noto Sans"/>
                <a:ea typeface="Noto Sans"/>
                <a:cs typeface="Noto Sans"/>
              </a:rPr>
              <a:t>Trauma-informed strategies</a:t>
            </a:r>
            <a:r>
              <a:rPr lang="en-US">
                <a:latin typeface="Noto Sans"/>
                <a:ea typeface="Noto Sans"/>
                <a:cs typeface="Noto Sans"/>
              </a:rPr>
              <a:t> are practices and approaches that recognize the widespread impact of trauma and understand potential paths to recovery. </a:t>
            </a:r>
          </a:p>
          <a:p>
            <a:r>
              <a:rPr lang="en-US">
                <a:latin typeface="Noto Sans"/>
                <a:ea typeface="Noto Sans"/>
                <a:cs typeface="Noto Sans"/>
              </a:rPr>
              <a:t>They emphasize physical, psychological, and emotional safety for both service providers and survivors, and create opportunities for survivors to rebuild a sense of control and empowerment.</a:t>
            </a:r>
          </a:p>
        </p:txBody>
      </p:sp>
      <p:sp>
        <p:nvSpPr>
          <p:cNvPr id="3" name="Title 2">
            <a:extLst>
              <a:ext uri="{FF2B5EF4-FFF2-40B4-BE49-F238E27FC236}">
                <a16:creationId xmlns:a16="http://schemas.microsoft.com/office/drawing/2014/main" id="{4E5E0199-FF38-6D76-94B3-815589B824B6}"/>
              </a:ext>
            </a:extLst>
          </p:cNvPr>
          <p:cNvSpPr>
            <a:spLocks noGrp="1"/>
          </p:cNvSpPr>
          <p:nvPr>
            <p:ph type="title"/>
          </p:nvPr>
        </p:nvSpPr>
        <p:spPr/>
        <p:txBody>
          <a:bodyPr>
            <a:normAutofit fontScale="90000"/>
          </a:bodyPr>
          <a:lstStyle/>
          <a:p>
            <a:r>
              <a:rPr lang="en-US">
                <a:latin typeface="Noto Sans"/>
                <a:ea typeface="Noto Sans"/>
                <a:cs typeface="Noto Sans"/>
              </a:rPr>
              <a:t>Incorporate Trauma-informed Care Strategies in Your Treatment and Conversations</a:t>
            </a:r>
          </a:p>
        </p:txBody>
      </p:sp>
      <p:pic>
        <p:nvPicPr>
          <p:cNvPr id="4" name="Picture 3" descr="3 Pillars &amp; Principles Of A Trauma-Informed Approach - Crisis &amp; Trauma  Resource Institute">
            <a:extLst>
              <a:ext uri="{FF2B5EF4-FFF2-40B4-BE49-F238E27FC236}">
                <a16:creationId xmlns:a16="http://schemas.microsoft.com/office/drawing/2014/main" id="{8BD50C91-9923-CD04-28B8-14E2194A0206}"/>
              </a:ext>
            </a:extLst>
          </p:cNvPr>
          <p:cNvPicPr>
            <a:picLocks noChangeAspect="1"/>
          </p:cNvPicPr>
          <p:nvPr/>
        </p:nvPicPr>
        <p:blipFill>
          <a:blip r:embed="rId2" cstate="screen">
            <a:extLst>
              <a:ext uri="{28A0092B-C50C-407E-A947-70E740481C1C}">
                <a14:useLocalDpi xmlns:a14="http://schemas.microsoft.com/office/drawing/2010/main"/>
              </a:ext>
            </a:extLst>
          </a:blip>
          <a:srcRect b="-338"/>
          <a:stretch/>
        </p:blipFill>
        <p:spPr>
          <a:xfrm>
            <a:off x="4958305" y="1282315"/>
            <a:ext cx="3444341" cy="3237191"/>
          </a:xfrm>
          <a:prstGeom prst="rect">
            <a:avLst/>
          </a:prstGeom>
        </p:spPr>
      </p:pic>
    </p:spTree>
    <p:extLst>
      <p:ext uri="{BB962C8B-B14F-4D97-AF65-F5344CB8AC3E}">
        <p14:creationId xmlns:p14="http://schemas.microsoft.com/office/powerpoint/2010/main" val="32142105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6543AF2-4098-966A-D0C0-58C6C2BF25E7}"/>
              </a:ext>
            </a:extLst>
          </p:cNvPr>
          <p:cNvSpPr>
            <a:spLocks noGrp="1"/>
          </p:cNvSpPr>
          <p:nvPr>
            <p:ph idx="1"/>
          </p:nvPr>
        </p:nvSpPr>
        <p:spPr>
          <a:xfrm>
            <a:off x="630936" y="1285079"/>
            <a:ext cx="4009182" cy="3241201"/>
          </a:xfrm>
        </p:spPr>
        <p:txBody>
          <a:bodyPr vert="horz" lIns="91440" tIns="45720" rIns="91440" bIns="45720" rtlCol="0" anchor="t">
            <a:normAutofit lnSpcReduction="10000"/>
          </a:bodyPr>
          <a:lstStyle/>
          <a:p>
            <a:r>
              <a:rPr lang="en-US" b="1">
                <a:latin typeface="Noto Sans"/>
                <a:ea typeface="Noto Sans"/>
                <a:cs typeface="Noto Sans"/>
              </a:rPr>
              <a:t>Train staff:</a:t>
            </a:r>
            <a:r>
              <a:rPr lang="en-US">
                <a:latin typeface="Noto Sans"/>
                <a:ea typeface="Noto Sans"/>
                <a:cs typeface="Noto Sans"/>
              </a:rPr>
              <a:t> Provide professional development on trauma and its impact on behavior, and strategies for de-escalation and building positive relationships with students.</a:t>
            </a:r>
          </a:p>
          <a:p>
            <a:r>
              <a:rPr lang="en-US" b="1">
                <a:latin typeface="Noto Sans"/>
                <a:ea typeface="Noto Sans"/>
                <a:cs typeface="Noto Sans"/>
              </a:rPr>
              <a:t>Create a calming space:</a:t>
            </a:r>
            <a:r>
              <a:rPr lang="en-US">
                <a:latin typeface="Noto Sans"/>
                <a:ea typeface="Noto Sans"/>
                <a:cs typeface="Noto Sans"/>
              </a:rPr>
              <a:t> Designate a safe and quiet space where students can go to regulate their emotions when feeling overwhelmed or triggered.</a:t>
            </a:r>
          </a:p>
          <a:p>
            <a:endParaRPr lang="en-US">
              <a:latin typeface="Noto Sans"/>
              <a:ea typeface="Noto Sans"/>
              <a:cs typeface="Noto Sans"/>
            </a:endParaRPr>
          </a:p>
        </p:txBody>
      </p:sp>
      <p:sp>
        <p:nvSpPr>
          <p:cNvPr id="3" name="Title 2">
            <a:extLst>
              <a:ext uri="{FF2B5EF4-FFF2-40B4-BE49-F238E27FC236}">
                <a16:creationId xmlns:a16="http://schemas.microsoft.com/office/drawing/2014/main" id="{08A5CCD5-03C9-5971-E28B-148361D35591}"/>
              </a:ext>
            </a:extLst>
          </p:cNvPr>
          <p:cNvSpPr>
            <a:spLocks noGrp="1"/>
          </p:cNvSpPr>
          <p:nvPr>
            <p:ph type="title"/>
          </p:nvPr>
        </p:nvSpPr>
        <p:spPr/>
        <p:txBody>
          <a:bodyPr>
            <a:normAutofit/>
          </a:bodyPr>
          <a:lstStyle/>
          <a:p>
            <a:r>
              <a:rPr lang="en-US">
                <a:latin typeface="Noto Sans"/>
                <a:ea typeface="Noto Sans"/>
                <a:cs typeface="Noto Sans"/>
              </a:rPr>
              <a:t>Trauma-informed Care in a School Setting </a:t>
            </a:r>
            <a:endParaRPr lang="en-US"/>
          </a:p>
        </p:txBody>
      </p:sp>
      <p:pic>
        <p:nvPicPr>
          <p:cNvPr id="4" name="Picture 3" descr="How to Create a Dream Calm-Down Corner in Your Home">
            <a:extLst>
              <a:ext uri="{FF2B5EF4-FFF2-40B4-BE49-F238E27FC236}">
                <a16:creationId xmlns:a16="http://schemas.microsoft.com/office/drawing/2014/main" id="{FCEB9156-EAC3-A817-6B6E-690624EA0B6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4893" y="1354962"/>
            <a:ext cx="3864497" cy="2903798"/>
          </a:xfrm>
          <a:prstGeom prst="rect">
            <a:avLst/>
          </a:prstGeom>
        </p:spPr>
      </p:pic>
    </p:spTree>
    <p:extLst>
      <p:ext uri="{BB962C8B-B14F-4D97-AF65-F5344CB8AC3E}">
        <p14:creationId xmlns:p14="http://schemas.microsoft.com/office/powerpoint/2010/main" val="32486012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FD3F40-917D-F58F-5875-E921178FAAD0}"/>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3A50D24-2EAD-19D9-DBA3-DAA1206AF1DD}"/>
              </a:ext>
            </a:extLst>
          </p:cNvPr>
          <p:cNvSpPr>
            <a:spLocks noGrp="1"/>
          </p:cNvSpPr>
          <p:nvPr>
            <p:ph idx="1"/>
          </p:nvPr>
        </p:nvSpPr>
        <p:spPr>
          <a:xfrm>
            <a:off x="341569" y="829326"/>
            <a:ext cx="4045353" cy="3841636"/>
          </a:xfrm>
        </p:spPr>
        <p:txBody>
          <a:bodyPr vert="horz" lIns="91440" tIns="45720" rIns="91440" bIns="45720" rtlCol="0" anchor="t">
            <a:normAutofit fontScale="92500" lnSpcReduction="20000"/>
          </a:bodyPr>
          <a:lstStyle/>
          <a:p>
            <a:endParaRPr lang="en-US">
              <a:latin typeface="Noto Sans"/>
              <a:ea typeface="Noto Sans"/>
              <a:cs typeface="Noto Sans"/>
            </a:endParaRPr>
          </a:p>
          <a:p>
            <a:r>
              <a:rPr lang="en-US" b="1">
                <a:latin typeface="Noto Sans"/>
                <a:ea typeface="Noto Sans"/>
                <a:cs typeface="Noto Sans"/>
              </a:rPr>
              <a:t>Implement restorative practices:</a:t>
            </a:r>
            <a:r>
              <a:rPr lang="en-US">
                <a:latin typeface="Noto Sans"/>
                <a:ea typeface="Noto Sans"/>
                <a:cs typeface="Noto Sans"/>
              </a:rPr>
              <a:t> Use restorative justice approaches to address conflicts and harm, focusing on repairing relationships and building community rather than punishment.</a:t>
            </a:r>
          </a:p>
          <a:p>
            <a:pPr marL="0" indent="0">
              <a:buNone/>
            </a:pPr>
            <a:endParaRPr lang="en-US">
              <a:latin typeface="Noto Sans"/>
              <a:ea typeface="Noto Sans"/>
              <a:cs typeface="Noto Sans"/>
            </a:endParaRPr>
          </a:p>
          <a:p>
            <a:r>
              <a:rPr lang="en-US" b="1">
                <a:latin typeface="Noto Sans"/>
                <a:ea typeface="Noto Sans"/>
                <a:cs typeface="Noto Sans"/>
              </a:rPr>
              <a:t>Develop individualized plans:</a:t>
            </a:r>
            <a:r>
              <a:rPr lang="en-US">
                <a:latin typeface="Noto Sans"/>
                <a:ea typeface="Noto Sans"/>
                <a:cs typeface="Noto Sans"/>
              </a:rPr>
              <a:t> Work with students who have experienced trauma to create individualized plans that address their specific needs and triggers and provide support to help them succeed academically and emotionally.</a:t>
            </a:r>
          </a:p>
        </p:txBody>
      </p:sp>
      <p:sp>
        <p:nvSpPr>
          <p:cNvPr id="3" name="Title 2">
            <a:extLst>
              <a:ext uri="{FF2B5EF4-FFF2-40B4-BE49-F238E27FC236}">
                <a16:creationId xmlns:a16="http://schemas.microsoft.com/office/drawing/2014/main" id="{6147C069-118C-8197-E75D-F343CFA1A47C}"/>
              </a:ext>
            </a:extLst>
          </p:cNvPr>
          <p:cNvSpPr>
            <a:spLocks noGrp="1"/>
          </p:cNvSpPr>
          <p:nvPr>
            <p:ph type="title"/>
          </p:nvPr>
        </p:nvSpPr>
        <p:spPr/>
        <p:txBody>
          <a:bodyPr>
            <a:normAutofit/>
          </a:bodyPr>
          <a:lstStyle/>
          <a:p>
            <a:r>
              <a:rPr lang="en-US">
                <a:latin typeface="Noto Sans"/>
                <a:ea typeface="Noto Sans"/>
                <a:cs typeface="Noto Sans"/>
              </a:rPr>
              <a:t>Trauma-informed Care in a School Setting </a:t>
            </a:r>
            <a:endParaRPr lang="en-US"/>
          </a:p>
        </p:txBody>
      </p:sp>
      <p:pic>
        <p:nvPicPr>
          <p:cNvPr id="4" name="Picture 3" descr="How to Recognize Trauma Triggers in Kids &amp; Respond • Youth Dynamics |  Mental Health Care for Montana Kids">
            <a:extLst>
              <a:ext uri="{FF2B5EF4-FFF2-40B4-BE49-F238E27FC236}">
                <a16:creationId xmlns:a16="http://schemas.microsoft.com/office/drawing/2014/main" id="{DE2199C9-B453-5204-E7AB-6B0A06AFAE73}"/>
              </a:ext>
            </a:extLst>
          </p:cNvPr>
          <p:cNvPicPr>
            <a:picLocks noChangeAspect="1"/>
          </p:cNvPicPr>
          <p:nvPr/>
        </p:nvPicPr>
        <p:blipFill>
          <a:blip r:embed="rId2" cstate="screen">
            <a:extLst>
              <a:ext uri="{28A0092B-C50C-407E-A947-70E740481C1C}">
                <a14:useLocalDpi xmlns:a14="http://schemas.microsoft.com/office/drawing/2010/main"/>
              </a:ext>
            </a:extLst>
          </a:blip>
          <a:srcRect r="27704" b="-370"/>
          <a:stretch/>
        </p:blipFill>
        <p:spPr>
          <a:xfrm>
            <a:off x="4734045" y="1165219"/>
            <a:ext cx="3314301" cy="3283304"/>
          </a:xfrm>
          <a:prstGeom prst="rect">
            <a:avLst/>
          </a:prstGeom>
        </p:spPr>
      </p:pic>
    </p:spTree>
    <p:extLst>
      <p:ext uri="{BB962C8B-B14F-4D97-AF65-F5344CB8AC3E}">
        <p14:creationId xmlns:p14="http://schemas.microsoft.com/office/powerpoint/2010/main" val="12963896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E506D-6829-EE47-1454-34312EBBA089}"/>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60AEA38-3AE4-D06E-6521-A4BD63A94A55}"/>
              </a:ext>
            </a:extLst>
          </p:cNvPr>
          <p:cNvSpPr>
            <a:spLocks noGrp="1"/>
          </p:cNvSpPr>
          <p:nvPr>
            <p:ph idx="1"/>
          </p:nvPr>
        </p:nvSpPr>
        <p:spPr>
          <a:xfrm>
            <a:off x="3387156" y="1285079"/>
            <a:ext cx="5130480" cy="3465460"/>
          </a:xfrm>
        </p:spPr>
        <p:txBody>
          <a:bodyPr vert="horz" lIns="91440" tIns="45720" rIns="91440" bIns="45720" rtlCol="0" anchor="t">
            <a:normAutofit fontScale="92500" lnSpcReduction="10000"/>
          </a:bodyPr>
          <a:lstStyle/>
          <a:p>
            <a:r>
              <a:rPr lang="en-US" b="1">
                <a:latin typeface="Noto Sans"/>
                <a:ea typeface="Noto Sans"/>
                <a:cs typeface="Noto Sans"/>
              </a:rPr>
              <a:t>Private and safe environment: </a:t>
            </a:r>
            <a:r>
              <a:rPr lang="en-US">
                <a:latin typeface="Noto Sans"/>
                <a:ea typeface="Noto Sans"/>
                <a:cs typeface="Noto Sans"/>
              </a:rPr>
              <a:t>The patient is immediately taken to a private room where they can feel safe and secure. The environment is designed to be calming and non-threatening, with soft lighting and comfortable furniture.</a:t>
            </a:r>
          </a:p>
          <a:p>
            <a:r>
              <a:rPr lang="en-US" b="1">
                <a:latin typeface="Noto Sans"/>
                <a:ea typeface="Noto Sans"/>
                <a:cs typeface="Noto Sans"/>
              </a:rPr>
              <a:t>Informed consent and choice: </a:t>
            </a:r>
            <a:r>
              <a:rPr lang="en-US">
                <a:latin typeface="Noto Sans"/>
                <a:ea typeface="Noto Sans"/>
                <a:cs typeface="Noto Sans"/>
              </a:rPr>
              <a:t>Medical staff explain all procedures in clear and simple language, ensuring the patient understands what is happening and why. They obtain informed consent before any examinations or treatments, emphasizing that the patient has the right to refuse any procedure.</a:t>
            </a:r>
          </a:p>
          <a:p>
            <a:pPr marL="0" indent="0">
              <a:buNone/>
            </a:pPr>
            <a:endParaRPr lang="en-US"/>
          </a:p>
        </p:txBody>
      </p:sp>
      <p:sp>
        <p:nvSpPr>
          <p:cNvPr id="3" name="Title 2">
            <a:extLst>
              <a:ext uri="{FF2B5EF4-FFF2-40B4-BE49-F238E27FC236}">
                <a16:creationId xmlns:a16="http://schemas.microsoft.com/office/drawing/2014/main" id="{B4608116-3373-B13C-C593-670031956A48}"/>
              </a:ext>
            </a:extLst>
          </p:cNvPr>
          <p:cNvSpPr>
            <a:spLocks noGrp="1"/>
          </p:cNvSpPr>
          <p:nvPr>
            <p:ph type="title"/>
          </p:nvPr>
        </p:nvSpPr>
        <p:spPr/>
        <p:txBody>
          <a:bodyPr>
            <a:normAutofit/>
          </a:bodyPr>
          <a:lstStyle/>
          <a:p>
            <a:r>
              <a:rPr lang="en-US">
                <a:latin typeface="Noto Sans"/>
                <a:ea typeface="Noto Sans"/>
                <a:cs typeface="Noto Sans"/>
              </a:rPr>
              <a:t>Trauma-informed Care in a Hospital Setting </a:t>
            </a:r>
            <a:endParaRPr lang="en-US"/>
          </a:p>
        </p:txBody>
      </p:sp>
      <p:pic>
        <p:nvPicPr>
          <p:cNvPr id="4" name="Picture 3" descr="Tips for Writing Informed Consent Forms">
            <a:extLst>
              <a:ext uri="{FF2B5EF4-FFF2-40B4-BE49-F238E27FC236}">
                <a16:creationId xmlns:a16="http://schemas.microsoft.com/office/drawing/2014/main" id="{8B5F24F3-D2F8-C623-E85D-C0A1ABAEAEC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894" y="1771288"/>
            <a:ext cx="3538959" cy="1991568"/>
          </a:xfrm>
          <a:prstGeom prst="rect">
            <a:avLst/>
          </a:prstGeom>
        </p:spPr>
      </p:pic>
    </p:spTree>
    <p:extLst>
      <p:ext uri="{BB962C8B-B14F-4D97-AF65-F5344CB8AC3E}">
        <p14:creationId xmlns:p14="http://schemas.microsoft.com/office/powerpoint/2010/main" val="33095514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236D790-9F66-AC57-7173-AA41E89FE427}"/>
              </a:ext>
            </a:extLst>
          </p:cNvPr>
          <p:cNvSpPr>
            <a:spLocks noGrp="1"/>
          </p:cNvSpPr>
          <p:nvPr>
            <p:ph idx="1"/>
          </p:nvPr>
        </p:nvSpPr>
        <p:spPr>
          <a:xfrm>
            <a:off x="457316" y="1285079"/>
            <a:ext cx="4349188" cy="3241201"/>
          </a:xfrm>
        </p:spPr>
        <p:txBody>
          <a:bodyPr vert="horz" lIns="91440" tIns="45720" rIns="91440" bIns="45720" rtlCol="0" anchor="t">
            <a:normAutofit lnSpcReduction="10000"/>
          </a:bodyPr>
          <a:lstStyle/>
          <a:p>
            <a:r>
              <a:rPr lang="en-US" b="1">
                <a:latin typeface="Noto Sans"/>
                <a:ea typeface="Noto Sans"/>
                <a:cs typeface="Noto Sans"/>
              </a:rPr>
              <a:t>Sensitivity and respect: </a:t>
            </a:r>
            <a:r>
              <a:rPr lang="en-US">
                <a:latin typeface="Noto Sans"/>
                <a:ea typeface="Noto Sans"/>
                <a:cs typeface="Noto Sans"/>
              </a:rPr>
              <a:t>Staff interact with the patient in a calm, empathetic, and non-judgmental manner. They avoid asking intrusive questions or making assumptions about the patient's experience.</a:t>
            </a:r>
          </a:p>
          <a:p>
            <a:r>
              <a:rPr lang="en-US" b="1">
                <a:latin typeface="Noto Sans"/>
                <a:ea typeface="Noto Sans"/>
                <a:cs typeface="Noto Sans"/>
              </a:rPr>
              <a:t>Control and autonomy: </a:t>
            </a:r>
            <a:r>
              <a:rPr lang="en-US">
                <a:latin typeface="Noto Sans"/>
                <a:ea typeface="Noto Sans"/>
                <a:cs typeface="Noto Sans"/>
              </a:rPr>
              <a:t>The patient is given choices whenever possible, such as whether they want a support person present during examinations, or if they prefer a healthcare provider of a specific gender.</a:t>
            </a:r>
          </a:p>
          <a:p>
            <a:endParaRPr lang="en-US"/>
          </a:p>
        </p:txBody>
      </p:sp>
      <p:sp>
        <p:nvSpPr>
          <p:cNvPr id="5" name="Title 2">
            <a:extLst>
              <a:ext uri="{FF2B5EF4-FFF2-40B4-BE49-F238E27FC236}">
                <a16:creationId xmlns:a16="http://schemas.microsoft.com/office/drawing/2014/main" id="{6F03BC35-D526-F986-EE65-3C86B62A62E5}"/>
              </a:ext>
            </a:extLst>
          </p:cNvPr>
          <p:cNvSpPr>
            <a:spLocks noGrp="1"/>
          </p:cNvSpPr>
          <p:nvPr>
            <p:ph type="title"/>
          </p:nvPr>
        </p:nvSpPr>
        <p:spPr>
          <a:xfrm>
            <a:off x="628650" y="197922"/>
            <a:ext cx="7886700" cy="625712"/>
          </a:xfrm>
        </p:spPr>
        <p:txBody>
          <a:bodyPr>
            <a:normAutofit/>
          </a:bodyPr>
          <a:lstStyle/>
          <a:p>
            <a:r>
              <a:rPr lang="en-US">
                <a:latin typeface="Noto Sans"/>
                <a:ea typeface="Noto Sans"/>
                <a:cs typeface="Noto Sans"/>
              </a:rPr>
              <a:t>Trauma-informed Care in a Hospital Setting </a:t>
            </a:r>
            <a:endParaRPr lang="en-US"/>
          </a:p>
        </p:txBody>
      </p:sp>
      <p:pic>
        <p:nvPicPr>
          <p:cNvPr id="3" name="Picture 2" descr="Medical Ethics: Autonomy - The Medic Portal">
            <a:extLst>
              <a:ext uri="{FF2B5EF4-FFF2-40B4-BE49-F238E27FC236}">
                <a16:creationId xmlns:a16="http://schemas.microsoft.com/office/drawing/2014/main" id="{87FA9011-7893-8181-CE53-E8AE1DBD732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95754" y="1171213"/>
            <a:ext cx="3358105" cy="3358105"/>
          </a:xfrm>
          <a:prstGeom prst="rect">
            <a:avLst/>
          </a:prstGeom>
        </p:spPr>
      </p:pic>
    </p:spTree>
    <p:extLst>
      <p:ext uri="{BB962C8B-B14F-4D97-AF65-F5344CB8AC3E}">
        <p14:creationId xmlns:p14="http://schemas.microsoft.com/office/powerpoint/2010/main" val="13343311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D377C0-3FAB-FFDD-8BC7-D4D486BC83B8}"/>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D8F6C42-11EE-39D9-B779-3011BC0BEA33}"/>
              </a:ext>
            </a:extLst>
          </p:cNvPr>
          <p:cNvSpPr>
            <a:spLocks noGrp="1"/>
          </p:cNvSpPr>
          <p:nvPr>
            <p:ph idx="1"/>
          </p:nvPr>
        </p:nvSpPr>
        <p:spPr>
          <a:xfrm>
            <a:off x="3387156" y="1285079"/>
            <a:ext cx="5130480" cy="3465460"/>
          </a:xfrm>
        </p:spPr>
        <p:txBody>
          <a:bodyPr vert="horz" lIns="91440" tIns="45720" rIns="91440" bIns="45720" rtlCol="0" anchor="t">
            <a:normAutofit lnSpcReduction="10000"/>
          </a:bodyPr>
          <a:lstStyle/>
          <a:p>
            <a:pPr>
              <a:buClr>
                <a:srgbClr val="FF4719"/>
              </a:buClr>
            </a:pPr>
            <a:r>
              <a:rPr lang="en-US" b="1">
                <a:latin typeface="Noto Sans"/>
                <a:ea typeface="Noto Sans"/>
                <a:cs typeface="Noto Sans"/>
              </a:rPr>
              <a:t>Collaboration and connection: </a:t>
            </a:r>
            <a:r>
              <a:rPr lang="en-US">
                <a:latin typeface="Noto Sans"/>
                <a:ea typeface="Noto Sans"/>
                <a:cs typeface="Noto Sans"/>
              </a:rPr>
              <a:t>The hospital connects the patient with a trained advocate or counselor who can provide emotional support, information about resources, and guidance through the legal and medical processes.   </a:t>
            </a:r>
            <a:endParaRPr lang="en-US">
              <a:ea typeface="Noto Sans"/>
              <a:cs typeface="Noto Sans"/>
            </a:endParaRPr>
          </a:p>
          <a:p>
            <a:pPr>
              <a:buClr>
                <a:srgbClr val="FF4719"/>
              </a:buClr>
            </a:pPr>
            <a:r>
              <a:rPr lang="en-US" b="1">
                <a:latin typeface="Noto Sans"/>
                <a:ea typeface="Noto Sans"/>
                <a:cs typeface="Noto Sans"/>
              </a:rPr>
              <a:t>Follow-up and support: </a:t>
            </a:r>
            <a:r>
              <a:rPr lang="en-US">
                <a:latin typeface="Noto Sans"/>
                <a:ea typeface="Noto Sans"/>
                <a:cs typeface="Noto Sans"/>
              </a:rPr>
              <a:t>The hospital provides resources for ongoing support, such as referrals to mental health professionals, support groups, and hotlines. They also schedule follow-up appointments to monitor the patient's physical and emotional well-being.</a:t>
            </a:r>
          </a:p>
          <a:p>
            <a:pPr>
              <a:buClr>
                <a:srgbClr val="FF4719"/>
              </a:buClr>
            </a:pPr>
            <a:endParaRPr lang="en-US">
              <a:latin typeface="Noto Sans"/>
            </a:endParaRPr>
          </a:p>
          <a:p>
            <a:pPr marL="0" indent="0">
              <a:buNone/>
            </a:pPr>
            <a:endParaRPr lang="en-US"/>
          </a:p>
        </p:txBody>
      </p:sp>
      <p:sp>
        <p:nvSpPr>
          <p:cNvPr id="3" name="Title 2">
            <a:extLst>
              <a:ext uri="{FF2B5EF4-FFF2-40B4-BE49-F238E27FC236}">
                <a16:creationId xmlns:a16="http://schemas.microsoft.com/office/drawing/2014/main" id="{F07818B6-BFC1-368F-2FA6-C8F4F50F0460}"/>
              </a:ext>
            </a:extLst>
          </p:cNvPr>
          <p:cNvSpPr>
            <a:spLocks noGrp="1"/>
          </p:cNvSpPr>
          <p:nvPr>
            <p:ph type="title"/>
          </p:nvPr>
        </p:nvSpPr>
        <p:spPr/>
        <p:txBody>
          <a:bodyPr>
            <a:normAutofit/>
          </a:bodyPr>
          <a:lstStyle/>
          <a:p>
            <a:r>
              <a:rPr lang="en-US">
                <a:latin typeface="Noto Sans"/>
                <a:ea typeface="Noto Sans"/>
                <a:cs typeface="Noto Sans"/>
              </a:rPr>
              <a:t>Trauma-informed Care in a Hospital Setting </a:t>
            </a:r>
            <a:endParaRPr lang="en-US"/>
          </a:p>
        </p:txBody>
      </p:sp>
      <p:pic>
        <p:nvPicPr>
          <p:cNvPr id="4" name="Picture 3" descr="Hospital Follow up, Pre op &amp; Post op visits – Metro Medical Associates">
            <a:extLst>
              <a:ext uri="{FF2B5EF4-FFF2-40B4-BE49-F238E27FC236}">
                <a16:creationId xmlns:a16="http://schemas.microsoft.com/office/drawing/2014/main" id="{81294D0C-E827-B6C6-73F8-CDF776EBA561}"/>
              </a:ext>
            </a:extLst>
          </p:cNvPr>
          <p:cNvPicPr>
            <a:picLocks noChangeAspect="1"/>
          </p:cNvPicPr>
          <p:nvPr/>
        </p:nvPicPr>
        <p:blipFill>
          <a:blip r:embed="rId2"/>
          <a:stretch>
            <a:fillRect/>
          </a:stretch>
        </p:blipFill>
        <p:spPr>
          <a:xfrm>
            <a:off x="306729" y="1614350"/>
            <a:ext cx="3596832" cy="2305445"/>
          </a:xfrm>
          <a:prstGeom prst="rect">
            <a:avLst/>
          </a:prstGeom>
        </p:spPr>
      </p:pic>
    </p:spTree>
    <p:extLst>
      <p:ext uri="{BB962C8B-B14F-4D97-AF65-F5344CB8AC3E}">
        <p14:creationId xmlns:p14="http://schemas.microsoft.com/office/powerpoint/2010/main" val="35685318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317E8-5DFE-2C87-09BD-E84E32FC75F2}"/>
              </a:ext>
            </a:extLst>
          </p:cNvPr>
          <p:cNvSpPr>
            <a:spLocks noGrp="1"/>
          </p:cNvSpPr>
          <p:nvPr>
            <p:ph type="title"/>
          </p:nvPr>
        </p:nvSpPr>
        <p:spPr/>
        <p:txBody>
          <a:bodyPr/>
          <a:lstStyle/>
          <a:p>
            <a:r>
              <a:rPr lang="en-US">
                <a:latin typeface="Noto Sans"/>
                <a:ea typeface="Noto Sans"/>
                <a:cs typeface="Noto Sans"/>
              </a:rPr>
              <a:t>Brain (&amp; Bathroom) Break</a:t>
            </a:r>
            <a:endParaRPr lang="en-US"/>
          </a:p>
        </p:txBody>
      </p:sp>
      <p:sp>
        <p:nvSpPr>
          <p:cNvPr id="3" name="Text Placeholder 2">
            <a:extLst>
              <a:ext uri="{FF2B5EF4-FFF2-40B4-BE49-F238E27FC236}">
                <a16:creationId xmlns:a16="http://schemas.microsoft.com/office/drawing/2014/main" id="{3EA7EAED-6576-9085-B304-14095CF99CAD}"/>
              </a:ext>
            </a:extLst>
          </p:cNvPr>
          <p:cNvSpPr>
            <a:spLocks noGrp="1"/>
          </p:cNvSpPr>
          <p:nvPr>
            <p:ph type="body" idx="1"/>
          </p:nvPr>
        </p:nvSpPr>
        <p:spPr/>
        <p:txBody>
          <a:bodyPr vert="horz" lIns="91440" tIns="45720" rIns="91440" bIns="45720" rtlCol="0" anchor="t">
            <a:normAutofit/>
          </a:bodyPr>
          <a:lstStyle/>
          <a:p>
            <a:r>
              <a:rPr lang="en-US">
                <a:latin typeface="Noto Sans"/>
                <a:ea typeface="Noto Sans"/>
                <a:cs typeface="Noto Sans"/>
              </a:rPr>
              <a:t>Let's reconvene in 5 minutes.</a:t>
            </a:r>
            <a:endParaRPr lang="en-US"/>
          </a:p>
        </p:txBody>
      </p:sp>
    </p:spTree>
    <p:extLst>
      <p:ext uri="{BB962C8B-B14F-4D97-AF65-F5344CB8AC3E}">
        <p14:creationId xmlns:p14="http://schemas.microsoft.com/office/powerpoint/2010/main" val="9626476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3DA572-CF0A-AB2C-7EED-487D6FDCA0D7}"/>
              </a:ext>
            </a:extLst>
          </p:cNvPr>
          <p:cNvSpPr>
            <a:spLocks noGrp="1"/>
          </p:cNvSpPr>
          <p:nvPr>
            <p:ph type="body" sz="quarter" idx="10"/>
          </p:nvPr>
        </p:nvSpPr>
        <p:spPr>
          <a:xfrm>
            <a:off x="1249680" y="944880"/>
            <a:ext cx="6644640" cy="3159760"/>
          </a:xfrm>
          <a:noFill/>
          <a:ln>
            <a:noFill/>
          </a:ln>
        </p:spPr>
        <p:style>
          <a:lnRef idx="0">
            <a:scrgbClr r="0" g="0" b="0"/>
          </a:lnRef>
          <a:fillRef idx="0">
            <a:scrgbClr r="0" g="0" b="0"/>
          </a:fillRef>
          <a:effectRef idx="0">
            <a:scrgbClr r="0" g="0" b="0"/>
          </a:effectRef>
          <a:fontRef idx="minor">
            <a:schemeClr val="dk1"/>
          </a:fontRef>
        </p:style>
        <p:txBody>
          <a:bodyPr>
            <a:noAutofit/>
          </a:bodyPr>
          <a:lstStyle/>
          <a:p>
            <a:pPr algn="ctr"/>
            <a:r>
              <a:rPr lang="en-US" sz="1400"/>
              <a:t>NIWL Registered Apprenticeships are supported by the Employment Training Administration of the U.S. Department of Labor as part of an ABA2 grant award totaling $8 million with 0% financed from non-governmental sources.</a:t>
            </a:r>
          </a:p>
          <a:p>
            <a:endParaRPr lang="en-US" sz="1400"/>
          </a:p>
          <a:p>
            <a:pPr algn="ctr"/>
            <a:r>
              <a:rPr lang="en-US" sz="1400"/>
              <a:t>This workforce product was funded by a grant awarded by the U.S. Department of Labor (DOL)’s Employment and Training Administration. The product was created by the recipient and does not necessarily reflect the official position of DOL. DOL makes no guarantees, warranties, or assurances of any kind, express or implied, with respect to such information, including any information on linked sites and including, but not limited to, accuracy of the information or its completeness, timeliness, usefulness, adequacy, continued availability, or ownership. This product is copyrighted by the institution that created it.</a:t>
            </a:r>
          </a:p>
        </p:txBody>
      </p:sp>
    </p:spTree>
    <p:extLst>
      <p:ext uri="{BB962C8B-B14F-4D97-AF65-F5344CB8AC3E}">
        <p14:creationId xmlns:p14="http://schemas.microsoft.com/office/powerpoint/2010/main" val="34746684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6CD0BC3-21D6-0BFA-57F6-E591A8CD6A07}"/>
              </a:ext>
            </a:extLst>
          </p:cNvPr>
          <p:cNvSpPr>
            <a:spLocks noGrp="1"/>
          </p:cNvSpPr>
          <p:nvPr>
            <p:ph idx="1"/>
          </p:nvPr>
        </p:nvSpPr>
        <p:spPr/>
        <p:txBody>
          <a:bodyPr vert="horz" lIns="91440" tIns="45720" rIns="91440" bIns="45720" rtlCol="0" anchor="t">
            <a:normAutofit fontScale="92500" lnSpcReduction="20000"/>
          </a:bodyPr>
          <a:lstStyle/>
          <a:p>
            <a:r>
              <a:rPr lang="en-US" sz="1600" dirty="0">
                <a:latin typeface="Noto Sans"/>
                <a:ea typeface="Noto Sans"/>
                <a:cs typeface="Noto Sans"/>
              </a:rPr>
              <a:t>This activity will focus on small interactions, and how those interactions can have a large impact.</a:t>
            </a:r>
          </a:p>
          <a:p>
            <a:r>
              <a:rPr lang="en-US" sz="1600" dirty="0">
                <a:latin typeface="Noto Sans"/>
                <a:ea typeface="Noto Sans"/>
                <a:cs typeface="Noto Sans"/>
              </a:rPr>
              <a:t>In groups, you will be assigned one of the scenarios below. Work together to create and practice a 2-3-minute role-play in which you exemplify efforts to use trauma-informed care. Be prepared to share with the group after!</a:t>
            </a:r>
          </a:p>
          <a:p>
            <a:pPr marL="0" indent="0">
              <a:buNone/>
            </a:pPr>
            <a:endParaRPr lang="en-US" sz="1600" dirty="0">
              <a:latin typeface="Noto Sans"/>
              <a:ea typeface="Noto Sans"/>
              <a:cs typeface="Noto Sans"/>
            </a:endParaRPr>
          </a:p>
          <a:p>
            <a:pPr lvl="1">
              <a:buFont typeface="System Font Regular" panose="020B0604020202020204" pitchFamily="34" charset="0"/>
              <a:buChar char="–"/>
            </a:pPr>
            <a:r>
              <a:rPr lang="en-US" sz="1400" dirty="0">
                <a:latin typeface="Noto Sans"/>
                <a:ea typeface="Noto Sans"/>
                <a:cs typeface="Noto Sans"/>
              </a:rPr>
              <a:t>Group 1: "A patient is visibly anxious and clutching their belongings tightly while waiting in the emergency room."</a:t>
            </a:r>
          </a:p>
          <a:p>
            <a:pPr lvl="1">
              <a:buFont typeface="System Font Regular" panose="020B0604020202020204" pitchFamily="34" charset="0"/>
              <a:buChar char="–"/>
            </a:pPr>
            <a:r>
              <a:rPr lang="en-US" sz="1400" dirty="0">
                <a:latin typeface="Noto Sans"/>
                <a:ea typeface="Noto Sans"/>
                <a:cs typeface="Noto Sans"/>
              </a:rPr>
              <a:t>Group 2: "A patient is reluctant to make eye contact and answers questions in a very quiet voice during a routine check-up."</a:t>
            </a:r>
          </a:p>
          <a:p>
            <a:pPr lvl="1">
              <a:buFont typeface="System Font Regular" panose="020B0604020202020204" pitchFamily="34" charset="0"/>
              <a:buChar char="–"/>
            </a:pPr>
            <a:r>
              <a:rPr lang="en-US" sz="1400" dirty="0">
                <a:latin typeface="Noto Sans"/>
                <a:ea typeface="Noto Sans"/>
                <a:cs typeface="Noto Sans"/>
              </a:rPr>
              <a:t>Group 3: "A patient is being moved from one room to another and is visibly startled by sudden noises."</a:t>
            </a:r>
          </a:p>
          <a:p>
            <a:pPr lvl="1">
              <a:buFont typeface="System Font Regular" panose="020B0604020202020204" pitchFamily="34" charset="0"/>
              <a:buChar char="–"/>
            </a:pPr>
            <a:r>
              <a:rPr lang="en-US" sz="1400" dirty="0">
                <a:latin typeface="Noto Sans"/>
                <a:ea typeface="Noto Sans"/>
                <a:cs typeface="Noto Sans"/>
              </a:rPr>
              <a:t>Group 4: "A patient is having trouble understanding medical instructions and seems very overwhelmed."</a:t>
            </a:r>
          </a:p>
          <a:p>
            <a:pPr marL="342900" lvl="1" indent="0">
              <a:buNone/>
            </a:pPr>
            <a:endParaRPr lang="en-US" sz="1400" b="1" dirty="0">
              <a:latin typeface="Noto Sans"/>
              <a:ea typeface="Noto Sans"/>
              <a:cs typeface="Noto Sans"/>
            </a:endParaRPr>
          </a:p>
        </p:txBody>
      </p:sp>
      <p:sp>
        <p:nvSpPr>
          <p:cNvPr id="3" name="Title 2">
            <a:extLst>
              <a:ext uri="{FF2B5EF4-FFF2-40B4-BE49-F238E27FC236}">
                <a16:creationId xmlns:a16="http://schemas.microsoft.com/office/drawing/2014/main" id="{0CAC1E58-3353-1030-A64F-963D48914B1C}"/>
              </a:ext>
            </a:extLst>
          </p:cNvPr>
          <p:cNvSpPr>
            <a:spLocks noGrp="1"/>
          </p:cNvSpPr>
          <p:nvPr>
            <p:ph type="title"/>
          </p:nvPr>
        </p:nvSpPr>
        <p:spPr/>
        <p:txBody>
          <a:bodyPr/>
          <a:lstStyle/>
          <a:p>
            <a:r>
              <a:rPr lang="en-US" dirty="0">
                <a:latin typeface="Noto Sans"/>
                <a:ea typeface="Noto Sans"/>
                <a:cs typeface="Noto Sans"/>
              </a:rPr>
              <a:t>Activity: </a:t>
            </a:r>
            <a:endParaRPr lang="en-US" dirty="0"/>
          </a:p>
        </p:txBody>
      </p:sp>
    </p:spTree>
    <p:extLst>
      <p:ext uri="{BB962C8B-B14F-4D97-AF65-F5344CB8AC3E}">
        <p14:creationId xmlns:p14="http://schemas.microsoft.com/office/powerpoint/2010/main" val="18212188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5548A7C-7BCE-E62A-831B-9B94B33A1018}"/>
              </a:ext>
            </a:extLst>
          </p:cNvPr>
          <p:cNvSpPr>
            <a:spLocks noGrp="1"/>
          </p:cNvSpPr>
          <p:nvPr>
            <p:ph idx="1"/>
          </p:nvPr>
        </p:nvSpPr>
        <p:spPr>
          <a:xfrm>
            <a:off x="523262" y="1068788"/>
            <a:ext cx="7886700" cy="3291840"/>
          </a:xfrm>
        </p:spPr>
        <p:txBody>
          <a:bodyPr vert="horz" lIns="91440" tIns="45720" rIns="91440" bIns="45720" rtlCol="0" anchor="t">
            <a:normAutofit/>
          </a:bodyPr>
          <a:lstStyle/>
          <a:p>
            <a:r>
              <a:rPr lang="en-US" dirty="0">
                <a:latin typeface="Noto Sans"/>
                <a:ea typeface="Noto Sans"/>
                <a:cs typeface="Noto Sans"/>
              </a:rPr>
              <a:t>Don't forget that you have to present your Final Portfolio in Session 16! Have you gotten started yet?</a:t>
            </a:r>
            <a:endParaRPr lang="en-US" dirty="0"/>
          </a:p>
        </p:txBody>
      </p:sp>
      <p:sp>
        <p:nvSpPr>
          <p:cNvPr id="3" name="Title 2">
            <a:extLst>
              <a:ext uri="{FF2B5EF4-FFF2-40B4-BE49-F238E27FC236}">
                <a16:creationId xmlns:a16="http://schemas.microsoft.com/office/drawing/2014/main" id="{5BDBDEAC-7341-7181-10EF-EE2C42073589}"/>
              </a:ext>
            </a:extLst>
          </p:cNvPr>
          <p:cNvSpPr>
            <a:spLocks noGrp="1"/>
          </p:cNvSpPr>
          <p:nvPr>
            <p:ph type="title"/>
          </p:nvPr>
        </p:nvSpPr>
        <p:spPr/>
        <p:txBody>
          <a:bodyPr/>
          <a:lstStyle/>
          <a:p>
            <a:r>
              <a:rPr lang="en-US" dirty="0">
                <a:latin typeface="Noto Sans"/>
                <a:ea typeface="Noto Sans"/>
                <a:cs typeface="Noto Sans"/>
              </a:rPr>
              <a:t>Final Portfolio Explanation &amp; Reminder</a:t>
            </a:r>
            <a:endParaRPr lang="en-US" dirty="0"/>
          </a:p>
        </p:txBody>
      </p:sp>
      <p:sp>
        <p:nvSpPr>
          <p:cNvPr id="4" name="TextBox 3">
            <a:extLst>
              <a:ext uri="{FF2B5EF4-FFF2-40B4-BE49-F238E27FC236}">
                <a16:creationId xmlns:a16="http://schemas.microsoft.com/office/drawing/2014/main" id="{161DCE56-774D-F5EF-EE74-85160F8115EB}"/>
              </a:ext>
            </a:extLst>
          </p:cNvPr>
          <p:cNvSpPr txBox="1"/>
          <p:nvPr/>
        </p:nvSpPr>
        <p:spPr>
          <a:xfrm>
            <a:off x="1212574" y="1788215"/>
            <a:ext cx="7538828" cy="29533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ts val="1569"/>
              </a:lnSpc>
            </a:pPr>
            <a:r>
              <a:rPr lang="en-US" sz="1200" b="1" dirty="0">
                <a:solidFill>
                  <a:srgbClr val="1B1C1D"/>
                </a:solidFill>
                <a:latin typeface="Noto Sans"/>
                <a:ea typeface="Noto Sans"/>
                <a:cs typeface="Segoe UI"/>
              </a:rPr>
              <a:t>Portfolio Components:</a:t>
            </a:r>
            <a:r>
              <a:rPr lang="en-US" sz="1200" dirty="0">
                <a:solidFill>
                  <a:srgbClr val="1B1C1D"/>
                </a:solidFill>
                <a:latin typeface="Noto Sans"/>
                <a:ea typeface="Noto Sans"/>
                <a:cs typeface="Segoe UI"/>
              </a:rPr>
              <a:t> </a:t>
            </a:r>
          </a:p>
          <a:p>
            <a:pPr marL="228600" indent="-228600">
              <a:lnSpc>
                <a:spcPts val="1569"/>
              </a:lnSpc>
              <a:buFont typeface="Aptos"/>
              <a:buAutoNum type="arabicPeriod"/>
            </a:pPr>
            <a:r>
              <a:rPr lang="en-US" sz="1200" b="1" dirty="0">
                <a:solidFill>
                  <a:srgbClr val="1B1C1D"/>
                </a:solidFill>
                <a:latin typeface="Noto Sans"/>
                <a:ea typeface="Noto Sans"/>
                <a:cs typeface="Noto Sans"/>
              </a:rPr>
              <a:t>Resume and Cover Letter:</a:t>
            </a:r>
            <a:r>
              <a:rPr lang="en-US" sz="1200" dirty="0">
                <a:solidFill>
                  <a:srgbClr val="1B1C1D"/>
                </a:solidFill>
                <a:latin typeface="Noto Sans"/>
                <a:ea typeface="Noto Sans"/>
                <a:cs typeface="Noto Sans"/>
              </a:rPr>
              <a:t> A professionally formatted resume highlighting relevant skills and experiences, and a tailored cover letter addressing a specific mental health job posting or training opportunity. </a:t>
            </a:r>
          </a:p>
          <a:p>
            <a:pPr marL="228600" indent="-228600">
              <a:lnSpc>
                <a:spcPts val="1569"/>
              </a:lnSpc>
              <a:buFont typeface="Aptos"/>
              <a:buAutoNum type="arabicPeriod" startAt="2"/>
            </a:pPr>
            <a:r>
              <a:rPr lang="en-US" sz="1200" b="1" dirty="0">
                <a:solidFill>
                  <a:srgbClr val="1B1C1D"/>
                </a:solidFill>
                <a:latin typeface="Noto Sans"/>
                <a:ea typeface="Noto Sans"/>
                <a:cs typeface="Noto Sans"/>
              </a:rPr>
              <a:t>Educational and Training Documentation:</a:t>
            </a:r>
            <a:r>
              <a:rPr lang="en-US" sz="1200" dirty="0">
                <a:solidFill>
                  <a:srgbClr val="1B1C1D"/>
                </a:solidFill>
                <a:latin typeface="Noto Sans"/>
                <a:ea typeface="Noto Sans"/>
                <a:cs typeface="Noto Sans"/>
              </a:rPr>
              <a:t> Copies of certificates, training completion records, and any relevant academic transcripts. </a:t>
            </a:r>
          </a:p>
          <a:p>
            <a:pPr marL="228600" indent="-228600">
              <a:lnSpc>
                <a:spcPts val="1569"/>
              </a:lnSpc>
              <a:buFont typeface="Aptos"/>
              <a:buAutoNum type="arabicPeriod" startAt="3"/>
            </a:pPr>
            <a:r>
              <a:rPr lang="en-US" sz="1200" b="1" dirty="0">
                <a:solidFill>
                  <a:srgbClr val="1B1C1D"/>
                </a:solidFill>
                <a:latin typeface="Noto Sans"/>
                <a:ea typeface="Noto Sans"/>
                <a:cs typeface="Noto Sans"/>
              </a:rPr>
              <a:t>Community Engagement/Shadowing Experiences:</a:t>
            </a:r>
            <a:r>
              <a:rPr lang="en-US" sz="1200" dirty="0">
                <a:solidFill>
                  <a:srgbClr val="1B1C1D"/>
                </a:solidFill>
                <a:latin typeface="Noto Sans"/>
                <a:ea typeface="Noto Sans"/>
                <a:cs typeface="Noto Sans"/>
              </a:rPr>
              <a:t> Documentation of any shadowing or volunteer experiences related to the mental health profession, including dates, locations, and a brief description of your observations and contributions. (2 hours required) </a:t>
            </a:r>
          </a:p>
          <a:p>
            <a:pPr marL="228600" indent="-228600">
              <a:lnSpc>
                <a:spcPts val="1569"/>
              </a:lnSpc>
              <a:buFont typeface="Aptos"/>
              <a:buAutoNum type="arabicPeriod" startAt="4"/>
            </a:pPr>
            <a:r>
              <a:rPr lang="en-US" sz="1200" b="1" dirty="0">
                <a:solidFill>
                  <a:srgbClr val="1B1C1D"/>
                </a:solidFill>
                <a:latin typeface="Noto Sans"/>
                <a:ea typeface="Noto Sans"/>
                <a:cs typeface="Noto Sans"/>
              </a:rPr>
              <a:t>Career Development Plan:</a:t>
            </a:r>
            <a:r>
              <a:rPr lang="en-US" sz="1200" dirty="0">
                <a:solidFill>
                  <a:srgbClr val="1B1C1D"/>
                </a:solidFill>
                <a:latin typeface="Noto Sans"/>
                <a:ea typeface="Noto Sans"/>
                <a:cs typeface="Noto Sans"/>
              </a:rPr>
              <a:t> A detailed plan outlining your short-term and long-term career goals, including specific steps for achieving them (e.g., further education, certifications, job applications). </a:t>
            </a:r>
          </a:p>
          <a:p>
            <a:pPr marL="228600" indent="-228600">
              <a:lnSpc>
                <a:spcPts val="1569"/>
              </a:lnSpc>
              <a:buFont typeface="Aptos"/>
              <a:buAutoNum type="arabicPeriod" startAt="5"/>
            </a:pPr>
            <a:r>
              <a:rPr lang="en-US" sz="1200" b="1" dirty="0">
                <a:solidFill>
                  <a:srgbClr val="1B1C1D"/>
                </a:solidFill>
                <a:latin typeface="Noto Sans"/>
                <a:ea typeface="Noto Sans"/>
                <a:cs typeface="Noto Sans"/>
              </a:rPr>
              <a:t>Personal Statement:</a:t>
            </a:r>
            <a:r>
              <a:rPr lang="en-US" sz="1200" dirty="0">
                <a:solidFill>
                  <a:srgbClr val="1B1C1D"/>
                </a:solidFill>
                <a:latin typeface="Noto Sans"/>
                <a:ea typeface="Noto Sans"/>
                <a:cs typeface="Noto Sans"/>
              </a:rPr>
              <a:t> A concise statement articulating your passion for mental health, concepts you learned in this pre-apprenticeship curriculum, your understanding of the field, and your commitment to serving individuals and communities. (2 pages, double spaced) </a:t>
            </a:r>
          </a:p>
        </p:txBody>
      </p:sp>
      <p:sp>
        <p:nvSpPr>
          <p:cNvPr id="5" name="TextBox 4">
            <a:extLst>
              <a:ext uri="{FF2B5EF4-FFF2-40B4-BE49-F238E27FC236}">
                <a16:creationId xmlns:a16="http://schemas.microsoft.com/office/drawing/2014/main" id="{63B5E03F-8C85-270D-4913-F3317E557912}"/>
              </a:ext>
            </a:extLst>
          </p:cNvPr>
          <p:cNvSpPr txBox="1"/>
          <p:nvPr/>
        </p:nvSpPr>
        <p:spPr>
          <a:xfrm>
            <a:off x="165614" y="1945972"/>
            <a:ext cx="1182100" cy="90024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50" i="1" dirty="0">
                <a:solidFill>
                  <a:srgbClr val="FF0000"/>
                </a:solidFill>
                <a:latin typeface="Noto Sans"/>
                <a:ea typeface="Noto Sans"/>
                <a:cs typeface="Arial"/>
              </a:rPr>
              <a:t>We will go over resumes and cover letters in the next few sessions!</a:t>
            </a:r>
          </a:p>
        </p:txBody>
      </p:sp>
    </p:spTree>
    <p:extLst>
      <p:ext uri="{BB962C8B-B14F-4D97-AF65-F5344CB8AC3E}">
        <p14:creationId xmlns:p14="http://schemas.microsoft.com/office/powerpoint/2010/main" val="42402232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77ED5F3-F191-5D1E-DAC1-BC2DBCCC608C}"/>
              </a:ext>
            </a:extLst>
          </p:cNvPr>
          <p:cNvSpPr>
            <a:spLocks noGrp="1"/>
          </p:cNvSpPr>
          <p:nvPr>
            <p:ph type="title"/>
          </p:nvPr>
        </p:nvSpPr>
        <p:spPr>
          <a:xfrm>
            <a:off x="628650" y="197922"/>
            <a:ext cx="7886700" cy="625712"/>
          </a:xfrm>
        </p:spPr>
        <p:txBody>
          <a:bodyPr anchor="ctr">
            <a:normAutofit/>
          </a:bodyPr>
          <a:lstStyle/>
          <a:p>
            <a:r>
              <a:rPr lang="en-US"/>
              <a:t>Module 3 Review</a:t>
            </a:r>
          </a:p>
        </p:txBody>
      </p:sp>
      <p:graphicFrame>
        <p:nvGraphicFramePr>
          <p:cNvPr id="5" name="Content Placeholder 1">
            <a:extLst>
              <a:ext uri="{FF2B5EF4-FFF2-40B4-BE49-F238E27FC236}">
                <a16:creationId xmlns:a16="http://schemas.microsoft.com/office/drawing/2014/main" id="{72D84C69-62A7-112A-59FA-7F0757682DB1}"/>
              </a:ext>
            </a:extLst>
          </p:cNvPr>
          <p:cNvGraphicFramePr>
            <a:graphicFrameLocks noGrp="1"/>
          </p:cNvGraphicFramePr>
          <p:nvPr>
            <p:ph idx="1"/>
            <p:extLst>
              <p:ext uri="{D42A27DB-BD31-4B8C-83A1-F6EECF244321}">
                <p14:modId xmlns:p14="http://schemas.microsoft.com/office/powerpoint/2010/main" val="2653003761"/>
              </p:ext>
            </p:extLst>
          </p:nvPr>
        </p:nvGraphicFramePr>
        <p:xfrm>
          <a:off x="630936" y="1234440"/>
          <a:ext cx="7886700" cy="32918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441931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41D72D-10FF-36AF-794C-05FB6AB981AE}"/>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20DB016-FF02-380E-DE5F-369EB32A9069}"/>
              </a:ext>
            </a:extLst>
          </p:cNvPr>
          <p:cNvSpPr>
            <a:spLocks noGrp="1"/>
          </p:cNvSpPr>
          <p:nvPr>
            <p:ph type="title"/>
          </p:nvPr>
        </p:nvSpPr>
        <p:spPr>
          <a:xfrm>
            <a:off x="628650" y="197922"/>
            <a:ext cx="7886700" cy="625712"/>
          </a:xfrm>
        </p:spPr>
        <p:txBody>
          <a:bodyPr anchor="ctr">
            <a:normAutofit/>
          </a:bodyPr>
          <a:lstStyle/>
          <a:p>
            <a:r>
              <a:rPr lang="en-US"/>
              <a:t>Module 3 Review (Continued)</a:t>
            </a:r>
            <a:endParaRPr lang="en-US" dirty="0"/>
          </a:p>
        </p:txBody>
      </p:sp>
      <p:graphicFrame>
        <p:nvGraphicFramePr>
          <p:cNvPr id="7" name="Content Placeholder 1">
            <a:extLst>
              <a:ext uri="{FF2B5EF4-FFF2-40B4-BE49-F238E27FC236}">
                <a16:creationId xmlns:a16="http://schemas.microsoft.com/office/drawing/2014/main" id="{70C7FC26-D582-E486-20A2-4687B24CD699}"/>
              </a:ext>
            </a:extLst>
          </p:cNvPr>
          <p:cNvGraphicFramePr>
            <a:graphicFrameLocks noGrp="1"/>
          </p:cNvGraphicFramePr>
          <p:nvPr>
            <p:ph idx="1"/>
            <p:extLst>
              <p:ext uri="{D42A27DB-BD31-4B8C-83A1-F6EECF244321}">
                <p14:modId xmlns:p14="http://schemas.microsoft.com/office/powerpoint/2010/main" val="4097413080"/>
              </p:ext>
            </p:extLst>
          </p:nvPr>
        </p:nvGraphicFramePr>
        <p:xfrm>
          <a:off x="630936" y="1234440"/>
          <a:ext cx="7886700" cy="32918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18998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6B66792-0C22-E715-0099-52F281B35B5B}"/>
              </a:ext>
            </a:extLst>
          </p:cNvPr>
          <p:cNvSpPr>
            <a:spLocks noGrp="1"/>
          </p:cNvSpPr>
          <p:nvPr>
            <p:ph idx="1"/>
          </p:nvPr>
        </p:nvSpPr>
        <p:spPr>
          <a:xfrm>
            <a:off x="630936" y="1284136"/>
            <a:ext cx="7886700" cy="3291840"/>
          </a:xfrm>
        </p:spPr>
        <p:txBody>
          <a:bodyPr vert="horz" lIns="91440" tIns="45720" rIns="91440" bIns="45720" rtlCol="0" anchor="t">
            <a:normAutofit lnSpcReduction="10000"/>
          </a:bodyPr>
          <a:lstStyle/>
          <a:p>
            <a:r>
              <a:rPr lang="en-US" dirty="0">
                <a:latin typeface="Noto Sans"/>
                <a:ea typeface="Noto Sans"/>
                <a:cs typeface="Noto Sans"/>
              </a:rPr>
              <a:t>In small groups (2-3 in a group), you will do roleplays of the situations below, working to use the OARS technique. One of the you will play the client, while the other will pretend to be a mental health professional who uses MI techniques. If there is a third person in the group, they will observe. </a:t>
            </a:r>
          </a:p>
          <a:p>
            <a:pPr marL="0" indent="0">
              <a:buNone/>
            </a:pPr>
            <a:endParaRPr lang="en-US" dirty="0">
              <a:latin typeface="Noto Sans"/>
              <a:ea typeface="Noto Sans"/>
              <a:cs typeface="Noto Sans"/>
            </a:endParaRPr>
          </a:p>
          <a:p>
            <a:pPr marL="0" indent="0">
              <a:buNone/>
            </a:pPr>
            <a:r>
              <a:rPr lang="en-US" dirty="0">
                <a:latin typeface="Noto Sans"/>
                <a:ea typeface="Noto Sans"/>
                <a:cs typeface="Noto Sans"/>
              </a:rPr>
              <a:t>Example scenarios: </a:t>
            </a:r>
          </a:p>
          <a:p>
            <a:r>
              <a:rPr lang="en-US" dirty="0">
                <a:latin typeface="Noto Sans"/>
                <a:ea typeface="Noto Sans"/>
                <a:cs typeface="Noto Sans"/>
              </a:rPr>
              <a:t>A client unsure about starting therapy.</a:t>
            </a:r>
          </a:p>
          <a:p>
            <a:r>
              <a:rPr lang="en-US" dirty="0">
                <a:latin typeface="Noto Sans"/>
                <a:ea typeface="Noto Sans"/>
                <a:cs typeface="Noto Sans"/>
              </a:rPr>
              <a:t>A teenager reluctant to reduce social media use.</a:t>
            </a:r>
          </a:p>
          <a:p>
            <a:r>
              <a:rPr lang="en-US" dirty="0">
                <a:latin typeface="Noto Sans"/>
                <a:ea typeface="Noto Sans"/>
                <a:cs typeface="Noto Sans"/>
              </a:rPr>
              <a:t>A person contemplating reducing alcohol consumption.</a:t>
            </a:r>
          </a:p>
          <a:p>
            <a:endParaRPr lang="en-US" dirty="0"/>
          </a:p>
          <a:p>
            <a:endParaRPr lang="en-US" dirty="0"/>
          </a:p>
        </p:txBody>
      </p:sp>
      <p:sp>
        <p:nvSpPr>
          <p:cNvPr id="3" name="Title 2">
            <a:extLst>
              <a:ext uri="{FF2B5EF4-FFF2-40B4-BE49-F238E27FC236}">
                <a16:creationId xmlns:a16="http://schemas.microsoft.com/office/drawing/2014/main" id="{095BE2AD-2921-E1F1-EB38-AAE8FA3F2170}"/>
              </a:ext>
            </a:extLst>
          </p:cNvPr>
          <p:cNvSpPr>
            <a:spLocks noGrp="1"/>
          </p:cNvSpPr>
          <p:nvPr>
            <p:ph type="title"/>
          </p:nvPr>
        </p:nvSpPr>
        <p:spPr/>
        <p:txBody>
          <a:bodyPr/>
          <a:lstStyle/>
          <a:p>
            <a:r>
              <a:rPr lang="en-US" dirty="0">
                <a:latin typeface="Noto Sans"/>
                <a:ea typeface="Noto Sans"/>
                <a:cs typeface="Noto Sans"/>
              </a:rPr>
              <a:t>Module 3 Review: MI Activity</a:t>
            </a:r>
            <a:endParaRPr lang="en-US" dirty="0"/>
          </a:p>
        </p:txBody>
      </p:sp>
      <p:sp>
        <p:nvSpPr>
          <p:cNvPr id="4" name="TextBox 3">
            <a:extLst>
              <a:ext uri="{FF2B5EF4-FFF2-40B4-BE49-F238E27FC236}">
                <a16:creationId xmlns:a16="http://schemas.microsoft.com/office/drawing/2014/main" id="{484BD5AC-8572-B87F-73AD-D2653C907068}"/>
              </a:ext>
            </a:extLst>
          </p:cNvPr>
          <p:cNvSpPr txBox="1"/>
          <p:nvPr/>
        </p:nvSpPr>
        <p:spPr>
          <a:xfrm>
            <a:off x="6483943" y="2573250"/>
            <a:ext cx="2513269" cy="110799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b="1" dirty="0">
                <a:solidFill>
                  <a:srgbClr val="FF0000"/>
                </a:solidFill>
                <a:latin typeface="Noto Sans"/>
                <a:ea typeface="Noto Sans"/>
                <a:cs typeface="Noto Sans"/>
              </a:rPr>
              <a:t>O</a:t>
            </a:r>
            <a:r>
              <a:rPr lang="en-US" sz="1600" dirty="0">
                <a:latin typeface="Noto Sans"/>
                <a:ea typeface="Noto Sans"/>
                <a:cs typeface="Noto Sans"/>
              </a:rPr>
              <a:t>pen-ended questions</a:t>
            </a:r>
          </a:p>
          <a:p>
            <a:r>
              <a:rPr lang="en-US" sz="1600" b="1" dirty="0">
                <a:solidFill>
                  <a:srgbClr val="FF0000"/>
                </a:solidFill>
                <a:latin typeface="Noto Sans"/>
                <a:ea typeface="Noto Sans"/>
                <a:cs typeface="Noto Sans"/>
              </a:rPr>
              <a:t>A</a:t>
            </a:r>
            <a:r>
              <a:rPr lang="en-US" sz="1600" dirty="0">
                <a:latin typeface="Noto Sans"/>
                <a:ea typeface="Noto Sans"/>
                <a:cs typeface="Noto Sans"/>
              </a:rPr>
              <a:t>ffirmations</a:t>
            </a:r>
          </a:p>
          <a:p>
            <a:r>
              <a:rPr lang="en-US" sz="1600" b="1" dirty="0">
                <a:solidFill>
                  <a:srgbClr val="FF0000"/>
                </a:solidFill>
                <a:latin typeface="Noto Sans"/>
                <a:ea typeface="Noto Sans"/>
                <a:cs typeface="Noto Sans"/>
              </a:rPr>
              <a:t>R</a:t>
            </a:r>
            <a:r>
              <a:rPr lang="en-US" sz="1600" dirty="0">
                <a:latin typeface="Noto Sans"/>
                <a:ea typeface="Noto Sans"/>
                <a:cs typeface="Noto Sans"/>
              </a:rPr>
              <a:t>eflective Listening</a:t>
            </a:r>
          </a:p>
          <a:p>
            <a:r>
              <a:rPr lang="en-US" sz="1600" b="1" dirty="0">
                <a:solidFill>
                  <a:srgbClr val="FF0000"/>
                </a:solidFill>
                <a:latin typeface="Noto Sans"/>
                <a:ea typeface="Noto Sans"/>
                <a:cs typeface="Noto Sans"/>
              </a:rPr>
              <a:t>S</a:t>
            </a:r>
            <a:r>
              <a:rPr lang="en-US" sz="1600" dirty="0">
                <a:latin typeface="Noto Sans"/>
                <a:ea typeface="Noto Sans"/>
                <a:cs typeface="Noto Sans"/>
              </a:rPr>
              <a:t>ummarizing</a:t>
            </a:r>
          </a:p>
        </p:txBody>
      </p:sp>
    </p:spTree>
    <p:extLst>
      <p:ext uri="{BB962C8B-B14F-4D97-AF65-F5344CB8AC3E}">
        <p14:creationId xmlns:p14="http://schemas.microsoft.com/office/powerpoint/2010/main" val="12425383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BB1C5E-5E29-C26F-0E98-3E16BA4B897F}"/>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D2B618A-6360-9A7A-FF94-19CB1DF9CB2B}"/>
              </a:ext>
            </a:extLst>
          </p:cNvPr>
          <p:cNvSpPr>
            <a:spLocks noGrp="1"/>
          </p:cNvSpPr>
          <p:nvPr>
            <p:ph idx="1"/>
          </p:nvPr>
        </p:nvSpPr>
        <p:spPr>
          <a:xfrm>
            <a:off x="249936" y="1284136"/>
            <a:ext cx="6851374" cy="3250427"/>
          </a:xfrm>
        </p:spPr>
        <p:txBody>
          <a:bodyPr vert="horz" lIns="91440" tIns="45720" rIns="91440" bIns="45720" rtlCol="0" anchor="t">
            <a:normAutofit fontScale="92500" lnSpcReduction="20000"/>
          </a:bodyPr>
          <a:lstStyle/>
          <a:p>
            <a:r>
              <a:rPr lang="en-US" dirty="0">
                <a:latin typeface="Noto Sans"/>
                <a:ea typeface="Noto Sans"/>
                <a:cs typeface="Noto Sans"/>
              </a:rPr>
              <a:t>Now, we will change groups so that everyone is working with someone new. Again, one of you will pretend to be a mental health professional, and the other will pretend to be the client. </a:t>
            </a:r>
          </a:p>
          <a:p>
            <a:r>
              <a:rPr lang="en-US" dirty="0">
                <a:latin typeface="Noto Sans"/>
                <a:ea typeface="Noto Sans"/>
                <a:cs typeface="Noto Sans"/>
              </a:rPr>
              <a:t>Instead of using the OARS technique, you will now try to practice </a:t>
            </a:r>
            <a:r>
              <a:rPr lang="en-US">
                <a:latin typeface="Noto Sans"/>
                <a:ea typeface="Noto Sans"/>
                <a:cs typeface="Noto Sans"/>
              </a:rPr>
              <a:t>using:</a:t>
            </a:r>
            <a:endParaRPr lang="en-US" dirty="0"/>
          </a:p>
          <a:p>
            <a:pPr lvl="1">
              <a:lnSpc>
                <a:spcPct val="110000"/>
              </a:lnSpc>
              <a:buFont typeface="Courier New" panose="020B0604020202020204" pitchFamily="34" charset="0"/>
              <a:buChar char="o"/>
            </a:pPr>
            <a:r>
              <a:rPr lang="en-US" sz="1300" b="1" dirty="0">
                <a:solidFill>
                  <a:srgbClr val="FF0000"/>
                </a:solidFill>
                <a:latin typeface="Noto Sans"/>
                <a:ea typeface="Noto Sans"/>
                <a:cs typeface="Noto Sans"/>
              </a:rPr>
              <a:t>Scaling questions: </a:t>
            </a:r>
            <a:r>
              <a:rPr lang="en-US" sz="1300" dirty="0">
                <a:solidFill>
                  <a:srgbClr val="000000"/>
                </a:solidFill>
                <a:latin typeface="Noto Sans"/>
                <a:ea typeface="Noto Sans"/>
                <a:cs typeface="Noto Sans"/>
              </a:rPr>
              <a:t>“On a scale of 1 to 10, with 1 being completely free of depression and 10 being the worst your depression has ever been, where would you say you are?”</a:t>
            </a:r>
          </a:p>
          <a:p>
            <a:pPr lvl="1">
              <a:lnSpc>
                <a:spcPct val="110000"/>
              </a:lnSpc>
              <a:buFont typeface="Courier New" panose="020B0604020202020204" pitchFamily="34" charset="0"/>
              <a:buChar char="o"/>
            </a:pPr>
            <a:r>
              <a:rPr lang="en-US" sz="1300" b="1" dirty="0">
                <a:solidFill>
                  <a:srgbClr val="FF0000"/>
                </a:solidFill>
                <a:latin typeface="Noto Sans"/>
                <a:ea typeface="Noto Sans"/>
                <a:cs typeface="Noto Sans"/>
              </a:rPr>
              <a:t>Exception-finding questions: </a:t>
            </a:r>
            <a:r>
              <a:rPr lang="en-US" sz="1300" dirty="0">
                <a:solidFill>
                  <a:srgbClr val="000000"/>
                </a:solidFill>
                <a:latin typeface="Noto Sans"/>
                <a:ea typeface="Noto Sans"/>
                <a:cs typeface="Noto Sans"/>
              </a:rPr>
              <a:t>“Tell me about a time when you didn't feel like depression was taking over your life. What was different then?”</a:t>
            </a:r>
          </a:p>
          <a:p>
            <a:pPr lvl="1">
              <a:lnSpc>
                <a:spcPct val="110000"/>
              </a:lnSpc>
              <a:buFont typeface="Courier New" panose="020B0604020202020204" pitchFamily="34" charset="0"/>
              <a:buChar char="o"/>
            </a:pPr>
            <a:r>
              <a:rPr lang="en-US" sz="1300" b="1" dirty="0">
                <a:solidFill>
                  <a:srgbClr val="FF0000"/>
                </a:solidFill>
                <a:latin typeface="Noto Sans"/>
                <a:ea typeface="Noto Sans"/>
                <a:cs typeface="Noto Sans"/>
              </a:rPr>
              <a:t>Miracle questions: </a:t>
            </a:r>
            <a:r>
              <a:rPr lang="en-US" sz="1300" dirty="0">
                <a:solidFill>
                  <a:srgbClr val="000000"/>
                </a:solidFill>
                <a:latin typeface="Noto Sans"/>
                <a:ea typeface="Noto Sans"/>
                <a:cs typeface="Noto Sans"/>
              </a:rPr>
              <a:t>“If you woke up tomorrow and you didn’t have any dept or financial struggles or stress, what would be the first thing you’d notice?”</a:t>
            </a:r>
          </a:p>
          <a:p>
            <a:pPr lvl="1">
              <a:lnSpc>
                <a:spcPct val="110000"/>
              </a:lnSpc>
              <a:buFont typeface="Courier New" panose="020B0604020202020204" pitchFamily="34" charset="0"/>
              <a:buChar char="o"/>
            </a:pPr>
            <a:r>
              <a:rPr lang="en-US" sz="1300" b="1" dirty="0">
                <a:solidFill>
                  <a:srgbClr val="FF0000"/>
                </a:solidFill>
                <a:latin typeface="Noto Sans"/>
                <a:ea typeface="Noto Sans"/>
                <a:cs typeface="Noto Sans"/>
              </a:rPr>
              <a:t>Strength-based questions: </a:t>
            </a:r>
            <a:r>
              <a:rPr lang="en-US" sz="1300" dirty="0">
                <a:solidFill>
                  <a:srgbClr val="000000"/>
                </a:solidFill>
                <a:latin typeface="Noto Sans"/>
                <a:ea typeface="Noto Sans"/>
                <a:cs typeface="Noto Sans"/>
              </a:rPr>
              <a:t>“What personal strengths and coping methods have helped you when you feel like you’re in a depressive state?”</a:t>
            </a:r>
            <a:endParaRPr lang="en-US" sz="1300" b="1" dirty="0">
              <a:solidFill>
                <a:srgbClr val="FF0000"/>
              </a:solidFill>
            </a:endParaRPr>
          </a:p>
        </p:txBody>
      </p:sp>
      <p:sp>
        <p:nvSpPr>
          <p:cNvPr id="3" name="Title 2">
            <a:extLst>
              <a:ext uri="{FF2B5EF4-FFF2-40B4-BE49-F238E27FC236}">
                <a16:creationId xmlns:a16="http://schemas.microsoft.com/office/drawing/2014/main" id="{85FBCC76-C70D-6488-AEDD-907FD6C4BA27}"/>
              </a:ext>
            </a:extLst>
          </p:cNvPr>
          <p:cNvSpPr>
            <a:spLocks noGrp="1"/>
          </p:cNvSpPr>
          <p:nvPr>
            <p:ph type="title"/>
          </p:nvPr>
        </p:nvSpPr>
        <p:spPr/>
        <p:txBody>
          <a:bodyPr>
            <a:normAutofit fontScale="90000"/>
          </a:bodyPr>
          <a:lstStyle/>
          <a:p>
            <a:r>
              <a:rPr lang="en-US" dirty="0">
                <a:latin typeface="Noto Sans"/>
                <a:ea typeface="Noto Sans"/>
                <a:cs typeface="Noto Sans"/>
              </a:rPr>
              <a:t>Module 3 Review: Solution-focused Therapy Activity</a:t>
            </a:r>
            <a:endParaRPr lang="en-US" dirty="0"/>
          </a:p>
        </p:txBody>
      </p:sp>
      <p:sp>
        <p:nvSpPr>
          <p:cNvPr id="5" name="TextBox 4">
            <a:extLst>
              <a:ext uri="{FF2B5EF4-FFF2-40B4-BE49-F238E27FC236}">
                <a16:creationId xmlns:a16="http://schemas.microsoft.com/office/drawing/2014/main" id="{55B23631-E641-965E-ABAE-F112B94B3514}"/>
              </a:ext>
            </a:extLst>
          </p:cNvPr>
          <p:cNvSpPr txBox="1"/>
          <p:nvPr/>
        </p:nvSpPr>
        <p:spPr>
          <a:xfrm>
            <a:off x="7101508" y="1713672"/>
            <a:ext cx="1840396"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ts val="1376"/>
              </a:lnSpc>
            </a:pPr>
            <a:r>
              <a:rPr lang="en-US" sz="1200" u="sng" dirty="0">
                <a:latin typeface="Noto Sans"/>
                <a:ea typeface="Noto Sans"/>
                <a:cs typeface="Noto Sans"/>
              </a:rPr>
              <a:t>Scenario 1:</a:t>
            </a:r>
            <a:r>
              <a:rPr lang="en-US" sz="1200" dirty="0">
                <a:latin typeface="Noto Sans"/>
                <a:ea typeface="Noto Sans"/>
                <a:cs typeface="Noto Sans"/>
              </a:rPr>
              <a:t> A student feeling overwhelmed with coursework. </a:t>
            </a:r>
            <a:endParaRPr lang="en-US"/>
          </a:p>
          <a:p>
            <a:pPr>
              <a:lnSpc>
                <a:spcPts val="1376"/>
              </a:lnSpc>
            </a:pPr>
            <a:endParaRPr lang="en-US" sz="1200" dirty="0">
              <a:latin typeface="Noto Sans"/>
              <a:ea typeface="Noto Sans"/>
              <a:cs typeface="Noto Sans"/>
            </a:endParaRPr>
          </a:p>
          <a:p>
            <a:pPr>
              <a:lnSpc>
                <a:spcPts val="1376"/>
              </a:lnSpc>
            </a:pPr>
            <a:r>
              <a:rPr lang="en-US" sz="1200" u="sng" dirty="0">
                <a:latin typeface="Noto Sans"/>
                <a:ea typeface="Noto Sans"/>
                <a:cs typeface="Noto Sans"/>
              </a:rPr>
              <a:t>Scenario 2:</a:t>
            </a:r>
            <a:r>
              <a:rPr lang="en-US" sz="1200" dirty="0">
                <a:latin typeface="Noto Sans"/>
                <a:ea typeface="Noto Sans"/>
                <a:cs typeface="Noto Sans"/>
              </a:rPr>
              <a:t> A person struggling to manage work-related stress. </a:t>
            </a:r>
          </a:p>
          <a:p>
            <a:pPr>
              <a:lnSpc>
                <a:spcPts val="1376"/>
              </a:lnSpc>
            </a:pPr>
            <a:endParaRPr lang="en-US" sz="1200" dirty="0">
              <a:latin typeface="Noto Sans"/>
              <a:ea typeface="Noto Sans"/>
              <a:cs typeface="Noto Sans"/>
            </a:endParaRPr>
          </a:p>
          <a:p>
            <a:pPr>
              <a:lnSpc>
                <a:spcPts val="1376"/>
              </a:lnSpc>
            </a:pPr>
            <a:r>
              <a:rPr lang="en-US" sz="1200" u="sng" dirty="0">
                <a:latin typeface="Noto Sans"/>
                <a:ea typeface="Noto Sans"/>
                <a:cs typeface="Noto Sans"/>
              </a:rPr>
              <a:t>Scenario 3:</a:t>
            </a:r>
            <a:r>
              <a:rPr lang="en-US" sz="1200" dirty="0">
                <a:latin typeface="Noto Sans"/>
                <a:ea typeface="Noto Sans"/>
                <a:cs typeface="Noto Sans"/>
              </a:rPr>
              <a:t> A client unsure how to improve their personal relationships. </a:t>
            </a:r>
          </a:p>
        </p:txBody>
      </p:sp>
    </p:spTree>
    <p:extLst>
      <p:ext uri="{BB962C8B-B14F-4D97-AF65-F5344CB8AC3E}">
        <p14:creationId xmlns:p14="http://schemas.microsoft.com/office/powerpoint/2010/main" val="2008969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14DFD-4566-8834-DB79-F4270E306BFB}"/>
              </a:ext>
            </a:extLst>
          </p:cNvPr>
          <p:cNvSpPr>
            <a:spLocks noGrp="1"/>
          </p:cNvSpPr>
          <p:nvPr>
            <p:ph type="title"/>
          </p:nvPr>
        </p:nvSpPr>
        <p:spPr/>
        <p:txBody>
          <a:bodyPr/>
          <a:lstStyle/>
          <a:p>
            <a:r>
              <a:rPr lang="en-US">
                <a:latin typeface="Noto Sans"/>
                <a:ea typeface="Noto Sans"/>
                <a:cs typeface="Noto Sans"/>
              </a:rPr>
              <a:t>See you next session!</a:t>
            </a:r>
            <a:endParaRPr lang="en-US"/>
          </a:p>
        </p:txBody>
      </p:sp>
      <p:sp>
        <p:nvSpPr>
          <p:cNvPr id="3" name="Subtitle 2">
            <a:extLst>
              <a:ext uri="{FF2B5EF4-FFF2-40B4-BE49-F238E27FC236}">
                <a16:creationId xmlns:a16="http://schemas.microsoft.com/office/drawing/2014/main" id="{F30A5552-835C-6CD7-C49C-5BD3AC6EABA6}"/>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4405254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F55885D-E8F7-C927-8B35-839D5CC2AF7D}"/>
              </a:ext>
            </a:extLst>
          </p:cNvPr>
          <p:cNvSpPr>
            <a:spLocks noGrp="1"/>
          </p:cNvSpPr>
          <p:nvPr>
            <p:ph type="title"/>
          </p:nvPr>
        </p:nvSpPr>
        <p:spPr>
          <a:xfrm>
            <a:off x="2837546" y="-1010930"/>
            <a:ext cx="7200900" cy="2139553"/>
          </a:xfrm>
        </p:spPr>
        <p:txBody>
          <a:bodyPr>
            <a:normAutofit/>
          </a:bodyPr>
          <a:lstStyle/>
          <a:p>
            <a:r>
              <a:rPr lang="en-US" sz="2400">
                <a:latin typeface="Noto Sans"/>
                <a:ea typeface="Noto Sans"/>
                <a:cs typeface="Noto Sans"/>
              </a:rPr>
              <a:t>Our Community Norms </a:t>
            </a:r>
          </a:p>
        </p:txBody>
      </p:sp>
      <p:sp>
        <p:nvSpPr>
          <p:cNvPr id="2" name="Content Placeholder 1">
            <a:extLst>
              <a:ext uri="{FF2B5EF4-FFF2-40B4-BE49-F238E27FC236}">
                <a16:creationId xmlns:a16="http://schemas.microsoft.com/office/drawing/2014/main" id="{1B054398-76EA-8233-C812-D6D4884F50B1}"/>
              </a:ext>
            </a:extLst>
          </p:cNvPr>
          <p:cNvSpPr>
            <a:spLocks noGrp="1"/>
          </p:cNvSpPr>
          <p:nvPr>
            <p:ph type="body" idx="1"/>
          </p:nvPr>
        </p:nvSpPr>
        <p:spPr>
          <a:xfrm>
            <a:off x="783040" y="1662490"/>
            <a:ext cx="3193166" cy="2145158"/>
          </a:xfrm>
        </p:spPr>
        <p:txBody>
          <a:bodyPr vert="horz" lIns="91440" tIns="45720" rIns="91440" bIns="45720" rtlCol="0" anchor="t">
            <a:normAutofit fontScale="92500" lnSpcReduction="20000"/>
          </a:bodyPr>
          <a:lstStyle/>
          <a:p>
            <a:pPr marL="285750" indent="-285750">
              <a:buChar char="•"/>
            </a:pPr>
            <a:r>
              <a:rPr lang="en-US" sz="1600">
                <a:latin typeface="Noto Sans"/>
                <a:ea typeface="Noto Sans"/>
                <a:cs typeface="Noto Sans"/>
              </a:rPr>
              <a:t>Navigator will copy and paste the community norms on this slide that are agreed upon by the entire group in Session 1.</a:t>
            </a:r>
            <a:endParaRPr lang="en-US"/>
          </a:p>
          <a:p>
            <a:pPr marL="285750" indent="-285750">
              <a:buChar char="•"/>
            </a:pPr>
            <a:r>
              <a:rPr lang="en-US" sz="1600">
                <a:latin typeface="Noto Sans"/>
                <a:ea typeface="Noto Sans"/>
                <a:cs typeface="Noto Sans"/>
              </a:rPr>
              <a:t> Navigator will display community norms at the beginning of each session and ask group if they're still OK with them, or if they want to add/change anything.</a:t>
            </a:r>
          </a:p>
          <a:p>
            <a:pPr marL="171450" indent="-171450">
              <a:buChar char="•"/>
            </a:pPr>
            <a:endParaRPr lang="en-US" sz="1000">
              <a:latin typeface="Noto Sans"/>
              <a:ea typeface="Noto Sans"/>
              <a:cs typeface="Noto Sans"/>
            </a:endParaRPr>
          </a:p>
        </p:txBody>
      </p:sp>
      <p:sp>
        <p:nvSpPr>
          <p:cNvPr id="5" name="Content Placeholder 1">
            <a:extLst>
              <a:ext uri="{FF2B5EF4-FFF2-40B4-BE49-F238E27FC236}">
                <a16:creationId xmlns:a16="http://schemas.microsoft.com/office/drawing/2014/main" id="{D86023A7-5D26-D45D-CBD7-49E3C609D910}"/>
              </a:ext>
            </a:extLst>
          </p:cNvPr>
          <p:cNvSpPr txBox="1">
            <a:spLocks/>
          </p:cNvSpPr>
          <p:nvPr/>
        </p:nvSpPr>
        <p:spPr>
          <a:xfrm>
            <a:off x="4443830" y="1552261"/>
            <a:ext cx="3321935" cy="2974501"/>
          </a:xfrm>
          <a:prstGeom prst="rect">
            <a:avLst/>
          </a:prstGeom>
        </p:spPr>
        <p:txBody>
          <a:bodyPr vert="horz" lIns="91440" tIns="45720" rIns="91440" bIns="45720" rtlCol="0" anchor="t">
            <a:normAutofit/>
          </a:bodyPr>
          <a:lst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System Font Regular"/>
              <a:buChar char="–"/>
              <a:defRPr sz="15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Tx/>
              <a:buFont typeface="Arial" panose="020B0604020202020204" pitchFamily="34" charset="0"/>
              <a:buChar char="•"/>
              <a:defRPr sz="12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Tx/>
              <a:buFont typeface="System Font Regular"/>
              <a:buChar char="–"/>
              <a:defRPr sz="12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latin typeface="Noto Sans"/>
                <a:ea typeface="Noto Sans"/>
                <a:cs typeface="Noto Sans"/>
              </a:rPr>
              <a:t> </a:t>
            </a:r>
          </a:p>
          <a:p>
            <a:r>
              <a:rPr lang="en-US">
                <a:latin typeface="Noto Sans"/>
                <a:ea typeface="Noto Sans"/>
                <a:cs typeface="Noto Sans"/>
              </a:rPr>
              <a:t>  </a:t>
            </a:r>
          </a:p>
          <a:p>
            <a:r>
              <a:rPr lang="en-US">
                <a:latin typeface="Noto Sans"/>
                <a:ea typeface="Noto Sans"/>
                <a:cs typeface="Noto Sans"/>
              </a:rPr>
              <a:t>  </a:t>
            </a:r>
          </a:p>
          <a:p>
            <a:r>
              <a:rPr lang="en-US">
                <a:latin typeface="Noto Sans"/>
                <a:ea typeface="Noto Sans"/>
                <a:cs typeface="Noto Sans"/>
              </a:rPr>
              <a:t>  </a:t>
            </a:r>
          </a:p>
          <a:p>
            <a:r>
              <a:rPr lang="en-US">
                <a:latin typeface="Noto Sans"/>
                <a:ea typeface="Noto Sans"/>
                <a:cs typeface="Noto Sans"/>
              </a:rPr>
              <a:t>  </a:t>
            </a:r>
          </a:p>
        </p:txBody>
      </p:sp>
    </p:spTree>
    <p:extLst>
      <p:ext uri="{BB962C8B-B14F-4D97-AF65-F5344CB8AC3E}">
        <p14:creationId xmlns:p14="http://schemas.microsoft.com/office/powerpoint/2010/main" val="12387338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9178A2-80AA-D502-0F0E-2A6E5E97E20E}"/>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7B15054-C889-F28F-6805-461571744FA3}"/>
              </a:ext>
            </a:extLst>
          </p:cNvPr>
          <p:cNvSpPr>
            <a:spLocks noGrp="1"/>
          </p:cNvSpPr>
          <p:nvPr>
            <p:ph idx="1"/>
          </p:nvPr>
        </p:nvSpPr>
        <p:spPr/>
        <p:txBody>
          <a:bodyPr vert="horz" lIns="91440" tIns="45720" rIns="91440" bIns="45720" rtlCol="0" anchor="t">
            <a:normAutofit/>
          </a:bodyPr>
          <a:lstStyle/>
          <a:p>
            <a:r>
              <a:rPr lang="en-US">
                <a:latin typeface="Noto Sans"/>
                <a:ea typeface="Noto Sans"/>
                <a:cs typeface="Noto Sans"/>
              </a:rPr>
              <a:t>Navigator will pick an Icebreaker of their choosing and write the instructions on this slide. </a:t>
            </a:r>
          </a:p>
        </p:txBody>
      </p:sp>
      <p:sp>
        <p:nvSpPr>
          <p:cNvPr id="3" name="Title 2">
            <a:extLst>
              <a:ext uri="{FF2B5EF4-FFF2-40B4-BE49-F238E27FC236}">
                <a16:creationId xmlns:a16="http://schemas.microsoft.com/office/drawing/2014/main" id="{5218D132-F32B-72DF-01DC-D340F5BFB991}"/>
              </a:ext>
            </a:extLst>
          </p:cNvPr>
          <p:cNvSpPr>
            <a:spLocks noGrp="1"/>
          </p:cNvSpPr>
          <p:nvPr>
            <p:ph type="title"/>
          </p:nvPr>
        </p:nvSpPr>
        <p:spPr/>
        <p:txBody>
          <a:bodyPr/>
          <a:lstStyle/>
          <a:p>
            <a:r>
              <a:rPr lang="en-US">
                <a:latin typeface="Noto Sans"/>
                <a:ea typeface="Noto Sans"/>
                <a:cs typeface="Noto Sans"/>
              </a:rPr>
              <a:t>Icebreaker - Instructions</a:t>
            </a:r>
            <a:endParaRPr lang="en-US"/>
          </a:p>
        </p:txBody>
      </p:sp>
    </p:spTree>
    <p:extLst>
      <p:ext uri="{BB962C8B-B14F-4D97-AF65-F5344CB8AC3E}">
        <p14:creationId xmlns:p14="http://schemas.microsoft.com/office/powerpoint/2010/main" val="4931268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CF164D-7FE6-ECD8-5626-91AC8757379B}"/>
              </a:ext>
            </a:extLst>
          </p:cNvPr>
          <p:cNvSpPr>
            <a:spLocks noGrp="1"/>
          </p:cNvSpPr>
          <p:nvPr>
            <p:ph idx="1"/>
          </p:nvPr>
        </p:nvSpPr>
        <p:spPr/>
        <p:txBody>
          <a:bodyPr vert="horz" lIns="91440" tIns="45720" rIns="91440" bIns="45720" rtlCol="0" anchor="t">
            <a:normAutofit/>
          </a:bodyPr>
          <a:lstStyle/>
          <a:p>
            <a:r>
              <a:rPr lang="en-US" dirty="0">
                <a:latin typeface="Noto Sans"/>
                <a:ea typeface="Noto Sans"/>
                <a:cs typeface="Noto Sans"/>
              </a:rPr>
              <a:t>I will divide you into 2 groups. In your teams, you will write a summary and key takeaways on the poster/large Post-it on the topics from last session.</a:t>
            </a:r>
          </a:p>
          <a:p>
            <a:pPr lvl="1">
              <a:buFont typeface="Courier New" panose="020B0604020202020204" pitchFamily="34" charset="0"/>
              <a:buChar char="o"/>
            </a:pPr>
            <a:r>
              <a:rPr lang="en-US" b="1" dirty="0">
                <a:latin typeface="Noto Sans"/>
                <a:ea typeface="Noto Sans"/>
                <a:cs typeface="Noto Sans"/>
              </a:rPr>
              <a:t>Group 1:</a:t>
            </a:r>
            <a:r>
              <a:rPr lang="en-US" dirty="0">
                <a:latin typeface="Noto Sans"/>
                <a:ea typeface="Noto Sans"/>
                <a:cs typeface="Noto Sans"/>
              </a:rPr>
              <a:t> Motivational Interviewing</a:t>
            </a:r>
            <a:endParaRPr lang="en-US" dirty="0"/>
          </a:p>
          <a:p>
            <a:pPr lvl="1">
              <a:buFont typeface="Courier New" panose="020B0604020202020204" pitchFamily="34" charset="0"/>
              <a:buChar char="o"/>
            </a:pPr>
            <a:r>
              <a:rPr lang="en-US" b="1" dirty="0">
                <a:latin typeface="Noto Sans"/>
                <a:ea typeface="Noto Sans"/>
                <a:cs typeface="Noto Sans"/>
              </a:rPr>
              <a:t>Group 2: </a:t>
            </a:r>
            <a:r>
              <a:rPr lang="en-US" dirty="0">
                <a:latin typeface="Noto Sans"/>
                <a:ea typeface="Noto Sans"/>
                <a:cs typeface="Noto Sans"/>
              </a:rPr>
              <a:t>Solution-focused Therapy</a:t>
            </a:r>
          </a:p>
          <a:p>
            <a:pPr marL="342900" lvl="1" indent="0">
              <a:buNone/>
            </a:pPr>
            <a:endParaRPr lang="en-US">
              <a:latin typeface="Noto Sans"/>
              <a:ea typeface="Noto Sans"/>
              <a:cs typeface="Noto Sans"/>
            </a:endParaRPr>
          </a:p>
          <a:p>
            <a:r>
              <a:rPr lang="en-US" dirty="0">
                <a:latin typeface="Noto Sans"/>
                <a:ea typeface="Noto Sans"/>
                <a:cs typeface="Noto Sans"/>
              </a:rPr>
              <a:t>You will then present the topic and "reteach" it to your peers. Everyone in your group must speak at least once during this "reteaching" moment.</a:t>
            </a:r>
          </a:p>
        </p:txBody>
      </p:sp>
      <p:sp>
        <p:nvSpPr>
          <p:cNvPr id="3" name="Title 2">
            <a:extLst>
              <a:ext uri="{FF2B5EF4-FFF2-40B4-BE49-F238E27FC236}">
                <a16:creationId xmlns:a16="http://schemas.microsoft.com/office/drawing/2014/main" id="{59D26563-9597-4D90-66D5-C1A26E12E3A2}"/>
              </a:ext>
            </a:extLst>
          </p:cNvPr>
          <p:cNvSpPr>
            <a:spLocks noGrp="1"/>
          </p:cNvSpPr>
          <p:nvPr>
            <p:ph type="title"/>
          </p:nvPr>
        </p:nvSpPr>
        <p:spPr/>
        <p:txBody>
          <a:bodyPr/>
          <a:lstStyle/>
          <a:p>
            <a:r>
              <a:rPr lang="en-US">
                <a:latin typeface="Noto Sans"/>
                <a:ea typeface="Noto Sans"/>
                <a:cs typeface="Noto Sans"/>
              </a:rPr>
              <a:t>Module 3.4 Review – You become the teacher!</a:t>
            </a:r>
            <a:endParaRPr lang="en-US"/>
          </a:p>
        </p:txBody>
      </p:sp>
    </p:spTree>
    <p:extLst>
      <p:ext uri="{BB962C8B-B14F-4D97-AF65-F5344CB8AC3E}">
        <p14:creationId xmlns:p14="http://schemas.microsoft.com/office/powerpoint/2010/main" val="40995721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858713-7111-1D49-537A-D6D99CEC486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62DA53F-BCD9-5DE1-8D4E-17C4F763616E}"/>
              </a:ext>
            </a:extLst>
          </p:cNvPr>
          <p:cNvSpPr>
            <a:spLocks noGrp="1"/>
          </p:cNvSpPr>
          <p:nvPr>
            <p:ph type="title"/>
          </p:nvPr>
        </p:nvSpPr>
        <p:spPr>
          <a:xfrm>
            <a:off x="623888" y="1441456"/>
            <a:ext cx="7461330" cy="1544531"/>
          </a:xfrm>
        </p:spPr>
        <p:txBody>
          <a:bodyPr/>
          <a:lstStyle/>
          <a:p>
            <a:r>
              <a:rPr lang="en-US">
                <a:latin typeface="Noto Sans"/>
                <a:ea typeface="Noto Sans"/>
                <a:cs typeface="Noto Sans"/>
              </a:rPr>
              <a:t>Module 3.5 - Cultural Competency in Care</a:t>
            </a:r>
            <a:endParaRPr lang="en-US"/>
          </a:p>
        </p:txBody>
      </p:sp>
      <p:sp>
        <p:nvSpPr>
          <p:cNvPr id="2" name="Content Placeholder 1">
            <a:extLst>
              <a:ext uri="{FF2B5EF4-FFF2-40B4-BE49-F238E27FC236}">
                <a16:creationId xmlns:a16="http://schemas.microsoft.com/office/drawing/2014/main" id="{4F1E67E6-A826-8F1C-7538-024EB1CA4415}"/>
              </a:ext>
            </a:extLst>
          </p:cNvPr>
          <p:cNvSpPr>
            <a:spLocks noGrp="1"/>
          </p:cNvSpPr>
          <p:nvPr>
            <p:ph type="body" idx="1"/>
          </p:nvPr>
        </p:nvSpPr>
        <p:spPr>
          <a:xfrm>
            <a:off x="623888" y="2931929"/>
            <a:ext cx="8430709" cy="505435"/>
          </a:xfrm>
        </p:spPr>
        <p:txBody>
          <a:bodyPr vert="horz" lIns="91440" tIns="45720" rIns="91440" bIns="45720" rtlCol="0" anchor="t">
            <a:noAutofit/>
          </a:bodyPr>
          <a:lstStyle/>
          <a:p>
            <a:pPr>
              <a:lnSpc>
                <a:spcPct val="120000"/>
              </a:lnSpc>
            </a:pPr>
            <a:r>
              <a:rPr lang="en-US" sz="1500">
                <a:latin typeface="Noto Sans"/>
                <a:ea typeface="Noto Sans"/>
                <a:cs typeface="Noto Sans"/>
              </a:rPr>
              <a:t>Providing Culturally Responsive and Trauma-informed Care</a:t>
            </a:r>
            <a:endParaRPr lang="en-US">
              <a:latin typeface="Noto Sans"/>
              <a:ea typeface="Noto Sans"/>
              <a:cs typeface="Noto Sans"/>
            </a:endParaRPr>
          </a:p>
        </p:txBody>
      </p:sp>
    </p:spTree>
    <p:extLst>
      <p:ext uri="{BB962C8B-B14F-4D97-AF65-F5344CB8AC3E}">
        <p14:creationId xmlns:p14="http://schemas.microsoft.com/office/powerpoint/2010/main" val="22490937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7062134-5E94-4F70-7EA2-55F58876F229}"/>
              </a:ext>
            </a:extLst>
          </p:cNvPr>
          <p:cNvSpPr>
            <a:spLocks noGrp="1"/>
          </p:cNvSpPr>
          <p:nvPr>
            <p:ph idx="1"/>
          </p:nvPr>
        </p:nvSpPr>
        <p:spPr>
          <a:xfrm>
            <a:off x="377740" y="1393592"/>
            <a:ext cx="3944074" cy="3241201"/>
          </a:xfrm>
        </p:spPr>
        <p:txBody>
          <a:bodyPr vert="horz" lIns="91440" tIns="45720" rIns="91440" bIns="45720" rtlCol="0" anchor="t">
            <a:normAutofit/>
          </a:bodyPr>
          <a:lstStyle/>
          <a:p>
            <a:pPr marL="0" indent="0">
              <a:buNone/>
            </a:pPr>
            <a:r>
              <a:rPr lang="en-US" b="1">
                <a:solidFill>
                  <a:srgbClr val="FF0000"/>
                </a:solidFill>
                <a:latin typeface="Noto Sans"/>
                <a:ea typeface="Noto Sans"/>
                <a:cs typeface="Noto Sans"/>
              </a:rPr>
              <a:t>Strategy 1:</a:t>
            </a:r>
            <a:r>
              <a:rPr lang="en-US">
                <a:latin typeface="Noto Sans"/>
                <a:ea typeface="Noto Sans"/>
                <a:cs typeface="Noto Sans"/>
              </a:rPr>
              <a:t> </a:t>
            </a:r>
            <a:r>
              <a:rPr lang="en-US" i="1">
                <a:latin typeface="Noto Sans"/>
                <a:ea typeface="Noto Sans"/>
                <a:cs typeface="Noto Sans"/>
              </a:rPr>
              <a:t>Acknowledge cultural background</a:t>
            </a:r>
          </a:p>
          <a:p>
            <a:pPr marL="0" indent="0">
              <a:buNone/>
            </a:pPr>
            <a:r>
              <a:rPr lang="en-US">
                <a:latin typeface="Noto Sans"/>
                <a:ea typeface="Noto Sans"/>
                <a:cs typeface="Noto Sans"/>
              </a:rPr>
              <a:t>Example: "I understand that in your culture, seeking help for mental health concerns may not be common. I commend you for taking this step and I want to assure you that this is a safe space to discuss your experiences."</a:t>
            </a:r>
          </a:p>
          <a:p>
            <a:pPr marL="0" indent="0">
              <a:buNone/>
            </a:pPr>
            <a:endParaRPr lang="en-US">
              <a:latin typeface="Noto Sans"/>
              <a:ea typeface="Noto Sans"/>
              <a:cs typeface="Noto Sans"/>
            </a:endParaRPr>
          </a:p>
        </p:txBody>
      </p:sp>
      <p:sp>
        <p:nvSpPr>
          <p:cNvPr id="3" name="Title 2">
            <a:extLst>
              <a:ext uri="{FF2B5EF4-FFF2-40B4-BE49-F238E27FC236}">
                <a16:creationId xmlns:a16="http://schemas.microsoft.com/office/drawing/2014/main" id="{1E4BA0C9-7DD2-947C-4F61-CE6617E5D3CB}"/>
              </a:ext>
            </a:extLst>
          </p:cNvPr>
          <p:cNvSpPr>
            <a:spLocks noGrp="1"/>
          </p:cNvSpPr>
          <p:nvPr>
            <p:ph type="title"/>
          </p:nvPr>
        </p:nvSpPr>
        <p:spPr/>
        <p:txBody>
          <a:bodyPr/>
          <a:lstStyle/>
          <a:p>
            <a:r>
              <a:rPr lang="en-US">
                <a:latin typeface="Noto Sans"/>
                <a:ea typeface="Noto Sans"/>
                <a:cs typeface="Noto Sans"/>
              </a:rPr>
              <a:t>Providing Culturally Responsive Care</a:t>
            </a:r>
            <a:endParaRPr lang="en-US"/>
          </a:p>
        </p:txBody>
      </p:sp>
      <p:pic>
        <p:nvPicPr>
          <p:cNvPr id="4" name="Picture 3" descr="People and Culture vs. HR: What's the Difference? - AIHR">
            <a:extLst>
              <a:ext uri="{FF2B5EF4-FFF2-40B4-BE49-F238E27FC236}">
                <a16:creationId xmlns:a16="http://schemas.microsoft.com/office/drawing/2014/main" id="{807D7395-69D5-2818-19DE-195ABBBB916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37445" y="1596230"/>
            <a:ext cx="4457698" cy="2457431"/>
          </a:xfrm>
          <a:prstGeom prst="rect">
            <a:avLst/>
          </a:prstGeom>
        </p:spPr>
      </p:pic>
    </p:spTree>
    <p:extLst>
      <p:ext uri="{BB962C8B-B14F-4D97-AF65-F5344CB8AC3E}">
        <p14:creationId xmlns:p14="http://schemas.microsoft.com/office/powerpoint/2010/main" val="20394156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5B20DC-EDAA-3D0C-8959-BD77FB063501}"/>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18CD4DA-A214-EAA4-C81A-2CCD254AB2DD}"/>
              </a:ext>
            </a:extLst>
          </p:cNvPr>
          <p:cNvSpPr>
            <a:spLocks noGrp="1"/>
          </p:cNvSpPr>
          <p:nvPr>
            <p:ph idx="1"/>
          </p:nvPr>
        </p:nvSpPr>
        <p:spPr/>
        <p:txBody>
          <a:bodyPr vert="horz" lIns="91440" tIns="45720" rIns="91440" bIns="45720" rtlCol="0" anchor="t">
            <a:normAutofit/>
          </a:bodyPr>
          <a:lstStyle/>
          <a:p>
            <a:pPr marL="0" indent="0">
              <a:buNone/>
            </a:pPr>
            <a:r>
              <a:rPr lang="en-US" b="1">
                <a:solidFill>
                  <a:srgbClr val="FF0000"/>
                </a:solidFill>
                <a:latin typeface="Noto Sans"/>
                <a:ea typeface="Noto Sans"/>
                <a:cs typeface="Noto Sans"/>
              </a:rPr>
              <a:t>Strategy 2:</a:t>
            </a:r>
            <a:r>
              <a:rPr lang="en-US">
                <a:latin typeface="Noto Sans"/>
                <a:ea typeface="Noto Sans"/>
                <a:cs typeface="Noto Sans"/>
              </a:rPr>
              <a:t> </a:t>
            </a:r>
            <a:r>
              <a:rPr lang="en-US" i="1">
                <a:latin typeface="Noto Sans"/>
                <a:ea typeface="Noto Sans"/>
                <a:cs typeface="Noto Sans"/>
              </a:rPr>
              <a:t>Use collaborative language</a:t>
            </a:r>
          </a:p>
          <a:p>
            <a:pPr marL="0" indent="0">
              <a:buNone/>
            </a:pPr>
            <a:r>
              <a:rPr lang="en-US">
                <a:latin typeface="Noto Sans"/>
                <a:ea typeface="Noto Sans"/>
                <a:cs typeface="Noto Sans"/>
              </a:rPr>
              <a:t>Example: "Let's work together to explore ways to manage your anxiety."</a:t>
            </a:r>
          </a:p>
          <a:p>
            <a:pPr marL="0" indent="0">
              <a:buNone/>
            </a:pPr>
            <a:endParaRPr lang="en-US">
              <a:latin typeface="Noto Sans"/>
              <a:ea typeface="Noto Sans"/>
              <a:cs typeface="Noto Sans"/>
            </a:endParaRPr>
          </a:p>
        </p:txBody>
      </p:sp>
      <p:sp>
        <p:nvSpPr>
          <p:cNvPr id="3" name="Title 2">
            <a:extLst>
              <a:ext uri="{FF2B5EF4-FFF2-40B4-BE49-F238E27FC236}">
                <a16:creationId xmlns:a16="http://schemas.microsoft.com/office/drawing/2014/main" id="{8803264E-6568-7F3E-D27C-840C330AA974}"/>
              </a:ext>
            </a:extLst>
          </p:cNvPr>
          <p:cNvSpPr>
            <a:spLocks noGrp="1"/>
          </p:cNvSpPr>
          <p:nvPr>
            <p:ph type="title"/>
          </p:nvPr>
        </p:nvSpPr>
        <p:spPr/>
        <p:txBody>
          <a:bodyPr/>
          <a:lstStyle/>
          <a:p>
            <a:r>
              <a:rPr lang="en-US">
                <a:latin typeface="Noto Sans"/>
                <a:ea typeface="Noto Sans"/>
                <a:cs typeface="Noto Sans"/>
              </a:rPr>
              <a:t>Providing Culturally Responsive Care</a:t>
            </a:r>
            <a:endParaRPr lang="en-US"/>
          </a:p>
        </p:txBody>
      </p:sp>
      <p:pic>
        <p:nvPicPr>
          <p:cNvPr id="4" name="Picture 3" descr="Collaboration Is a Key Skill. So Why Aren't We Teaching It?">
            <a:extLst>
              <a:ext uri="{FF2B5EF4-FFF2-40B4-BE49-F238E27FC236}">
                <a16:creationId xmlns:a16="http://schemas.microsoft.com/office/drawing/2014/main" id="{2EE972F9-02BB-74BB-E617-7EC09F7A5CA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071868" y="2133793"/>
            <a:ext cx="4718130" cy="2474667"/>
          </a:xfrm>
          <a:prstGeom prst="rect">
            <a:avLst/>
          </a:prstGeom>
        </p:spPr>
      </p:pic>
    </p:spTree>
    <p:extLst>
      <p:ext uri="{BB962C8B-B14F-4D97-AF65-F5344CB8AC3E}">
        <p14:creationId xmlns:p14="http://schemas.microsoft.com/office/powerpoint/2010/main" val="33101973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69D3EFE-0028-51FC-8164-19062D95644B}"/>
              </a:ext>
            </a:extLst>
          </p:cNvPr>
          <p:cNvSpPr>
            <a:spLocks noGrp="1"/>
          </p:cNvSpPr>
          <p:nvPr>
            <p:ph idx="1"/>
          </p:nvPr>
        </p:nvSpPr>
        <p:spPr>
          <a:xfrm>
            <a:off x="4790587" y="1350187"/>
            <a:ext cx="3727049" cy="3241201"/>
          </a:xfrm>
        </p:spPr>
        <p:txBody>
          <a:bodyPr vert="horz" lIns="91440" tIns="45720" rIns="91440" bIns="45720" rtlCol="0" anchor="t">
            <a:normAutofit/>
          </a:bodyPr>
          <a:lstStyle/>
          <a:p>
            <a:pPr marL="0" indent="0">
              <a:buNone/>
            </a:pPr>
            <a:r>
              <a:rPr lang="en-US" b="1">
                <a:solidFill>
                  <a:srgbClr val="FF4719"/>
                </a:solidFill>
                <a:latin typeface="Noto Sans"/>
                <a:ea typeface="Noto Sans"/>
                <a:cs typeface="Noto Sans"/>
              </a:rPr>
              <a:t>Strategy 3:</a:t>
            </a:r>
            <a:r>
              <a:rPr lang="en-US">
                <a:latin typeface="Noto Sans"/>
                <a:ea typeface="Noto Sans"/>
                <a:cs typeface="Noto Sans"/>
              </a:rPr>
              <a:t> </a:t>
            </a:r>
            <a:r>
              <a:rPr lang="en-US" i="1">
                <a:latin typeface="Noto Sans"/>
                <a:ea typeface="Noto Sans"/>
                <a:cs typeface="Noto Sans"/>
              </a:rPr>
              <a:t>Incorporate culturally relevant metaphors and examples:</a:t>
            </a:r>
            <a:endParaRPr lang="en-US"/>
          </a:p>
          <a:p>
            <a:pPr marL="0" indent="0">
              <a:buNone/>
            </a:pPr>
            <a:r>
              <a:rPr lang="en-US"/>
              <a:t>Example: If the client comes from a culture that values community and interdependence, the therapist might use the analogy of a "support network" to explain the importance of social connections in mental health.</a:t>
            </a:r>
          </a:p>
          <a:p>
            <a:endParaRPr lang="en-US"/>
          </a:p>
        </p:txBody>
      </p:sp>
      <p:sp>
        <p:nvSpPr>
          <p:cNvPr id="3" name="Title 2">
            <a:extLst>
              <a:ext uri="{FF2B5EF4-FFF2-40B4-BE49-F238E27FC236}">
                <a16:creationId xmlns:a16="http://schemas.microsoft.com/office/drawing/2014/main" id="{43377412-8B18-3F6D-8818-97D8B1992639}"/>
              </a:ext>
            </a:extLst>
          </p:cNvPr>
          <p:cNvSpPr>
            <a:spLocks noGrp="1"/>
          </p:cNvSpPr>
          <p:nvPr>
            <p:ph type="title"/>
          </p:nvPr>
        </p:nvSpPr>
        <p:spPr/>
        <p:txBody>
          <a:bodyPr/>
          <a:lstStyle/>
          <a:p>
            <a:r>
              <a:rPr lang="en-US">
                <a:latin typeface="Noto Sans"/>
                <a:ea typeface="Noto Sans"/>
                <a:cs typeface="Noto Sans"/>
              </a:rPr>
              <a:t>Providing Culturally Responsive Care</a:t>
            </a:r>
            <a:endParaRPr lang="en-US"/>
          </a:p>
        </p:txBody>
      </p:sp>
      <p:pic>
        <p:nvPicPr>
          <p:cNvPr id="4" name="Picture 3" descr="What Is Culturally Responsive Teaching?">
            <a:extLst>
              <a:ext uri="{FF2B5EF4-FFF2-40B4-BE49-F238E27FC236}">
                <a16:creationId xmlns:a16="http://schemas.microsoft.com/office/drawing/2014/main" id="{45558C2E-D6C0-5707-8D34-4E12DE4140C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6520" y="1408730"/>
            <a:ext cx="4110459" cy="2745622"/>
          </a:xfrm>
          <a:prstGeom prst="rect">
            <a:avLst/>
          </a:prstGeom>
        </p:spPr>
      </p:pic>
    </p:spTree>
    <p:extLst>
      <p:ext uri="{BB962C8B-B14F-4D97-AF65-F5344CB8AC3E}">
        <p14:creationId xmlns:p14="http://schemas.microsoft.com/office/powerpoint/2010/main" val="2967394186"/>
      </p:ext>
    </p:extLst>
  </p:cSld>
  <p:clrMapOvr>
    <a:masterClrMapping/>
  </p:clrMapOvr>
</p:sld>
</file>

<file path=ppt/theme/theme1.xml><?xml version="1.0" encoding="utf-8"?>
<a:theme xmlns:a="http://schemas.openxmlformats.org/drawingml/2006/main" name="fhi-360-powerpoint-template-option-a-noto-sans-font">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b5fce80b-0e0a-4fa4-a000-b17fcd0d1776">
      <Terms xmlns="http://schemas.microsoft.com/office/infopath/2007/PartnerControls"/>
    </lcf76f155ced4ddcb4097134ff3c332f>
    <TaxCatchAll xmlns="48e769e3-d160-4238-8758-582613b64169"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6CA1B0DA6869848872F300611544501" ma:contentTypeVersion="12" ma:contentTypeDescription="Create a new document." ma:contentTypeScope="" ma:versionID="e32662cf73caf56af6c54b3eb24d4ad2">
  <xsd:schema xmlns:xsd="http://www.w3.org/2001/XMLSchema" xmlns:xs="http://www.w3.org/2001/XMLSchema" xmlns:p="http://schemas.microsoft.com/office/2006/metadata/properties" xmlns:ns2="b5fce80b-0e0a-4fa4-a000-b17fcd0d1776" xmlns:ns3="48e769e3-d160-4238-8758-582613b64169" targetNamespace="http://schemas.microsoft.com/office/2006/metadata/properties" ma:root="true" ma:fieldsID="6edb45d664643da8e63249a6444554ce" ns2:_="" ns3:_="">
    <xsd:import namespace="b5fce80b-0e0a-4fa4-a000-b17fcd0d1776"/>
    <xsd:import namespace="48e769e3-d160-4238-8758-582613b6416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fce80b-0e0a-4fa4-a000-b17fcd0d17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8e769e3-d160-4238-8758-582613b64169"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e43f902-26ef-4f03-9e57-ee53036f0344}" ma:internalName="TaxCatchAll" ma:showField="CatchAllData" ma:web="48e769e3-d160-4238-8758-582613b641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B6F2769-7194-4217-93D3-3AF3A4742282}">
  <ds:schemaRefs>
    <ds:schemaRef ds:uri="http://schemas.openxmlformats.org/package/2006/metadata/core-properties"/>
    <ds:schemaRef ds:uri="http://purl.org/dc/elements/1.1/"/>
    <ds:schemaRef ds:uri="http://www.w3.org/XML/1998/namespace"/>
    <ds:schemaRef ds:uri="http://purl.org/dc/dcmitype/"/>
    <ds:schemaRef ds:uri="48e769e3-d160-4238-8758-582613b64169"/>
    <ds:schemaRef ds:uri="http://schemas.microsoft.com/office/2006/documentManagement/types"/>
    <ds:schemaRef ds:uri="http://schemas.microsoft.com/office/2006/metadata/properties"/>
    <ds:schemaRef ds:uri="http://schemas.microsoft.com/office/infopath/2007/PartnerControls"/>
    <ds:schemaRef ds:uri="b5fce80b-0e0a-4fa4-a000-b17fcd0d1776"/>
    <ds:schemaRef ds:uri="http://purl.org/dc/terms/"/>
  </ds:schemaRefs>
</ds:datastoreItem>
</file>

<file path=customXml/itemProps2.xml><?xml version="1.0" encoding="utf-8"?>
<ds:datastoreItem xmlns:ds="http://schemas.openxmlformats.org/officeDocument/2006/customXml" ds:itemID="{87D2A1B0-FF3E-4009-940D-AED0EB70AA20}">
  <ds:schemaRefs>
    <ds:schemaRef ds:uri="http://schemas.microsoft.com/sharepoint/v3/contenttype/forms"/>
  </ds:schemaRefs>
</ds:datastoreItem>
</file>

<file path=customXml/itemProps3.xml><?xml version="1.0" encoding="utf-8"?>
<ds:datastoreItem xmlns:ds="http://schemas.openxmlformats.org/officeDocument/2006/customXml" ds:itemID="{EB66BB38-4780-4882-A22B-6377C9567CD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5fce80b-0e0a-4fa4-a000-b17fcd0d1776"/>
    <ds:schemaRef ds:uri="48e769e3-d160-4238-8758-582613b641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fhi-360-powerpoint-template-option-a-noto-sans-font</Template>
  <TotalTime>0</TotalTime>
  <Words>2228</Words>
  <Application>Microsoft Office PowerPoint</Application>
  <PresentationFormat>On-screen Show (16:9)</PresentationFormat>
  <Paragraphs>128</Paragraphs>
  <Slides>26</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26</vt:i4>
      </vt:variant>
    </vt:vector>
  </HeadingPairs>
  <TitlesOfParts>
    <vt:vector size="35" baseType="lpstr">
      <vt:lpstr>Aptos</vt:lpstr>
      <vt:lpstr>Arial</vt:lpstr>
      <vt:lpstr>Calibri</vt:lpstr>
      <vt:lpstr>Courier New</vt:lpstr>
      <vt:lpstr>Noto Sans</vt:lpstr>
      <vt:lpstr>System Font Regular</vt:lpstr>
      <vt:lpstr>System Font Regular,Sans-Serif</vt:lpstr>
      <vt:lpstr>Wingdings</vt:lpstr>
      <vt:lpstr>fhi-360-powerpoint-template-option-a-noto-sans-font</vt:lpstr>
      <vt:lpstr>Session 12</vt:lpstr>
      <vt:lpstr>PowerPoint Presentation</vt:lpstr>
      <vt:lpstr>Our Community Norms </vt:lpstr>
      <vt:lpstr>Icebreaker - Instructions</vt:lpstr>
      <vt:lpstr>Module 3.4 Review – You become the teacher!</vt:lpstr>
      <vt:lpstr>Module 3.5 - Cultural Competency in Care</vt:lpstr>
      <vt:lpstr>Providing Culturally Responsive Care</vt:lpstr>
      <vt:lpstr>Providing Culturally Responsive Care</vt:lpstr>
      <vt:lpstr>Providing Culturally Responsive Care</vt:lpstr>
      <vt:lpstr>Providing Culturally Responsive Care</vt:lpstr>
      <vt:lpstr>Providing Culturally Responsive Care</vt:lpstr>
      <vt:lpstr>Activity: Cultural Backpack</vt:lpstr>
      <vt:lpstr>Incorporate Trauma-informed Care Strategies in Your Treatment and Conversations</vt:lpstr>
      <vt:lpstr>Trauma-informed Care in a School Setting </vt:lpstr>
      <vt:lpstr>Trauma-informed Care in a School Setting </vt:lpstr>
      <vt:lpstr>Trauma-informed Care in a Hospital Setting </vt:lpstr>
      <vt:lpstr>Trauma-informed Care in a Hospital Setting </vt:lpstr>
      <vt:lpstr>Trauma-informed Care in a Hospital Setting </vt:lpstr>
      <vt:lpstr>Brain (&amp; Bathroom) Break</vt:lpstr>
      <vt:lpstr>Activity: </vt:lpstr>
      <vt:lpstr>Final Portfolio Explanation &amp; Reminder</vt:lpstr>
      <vt:lpstr>Module 3 Review</vt:lpstr>
      <vt:lpstr>Module 3 Review (Continued)</vt:lpstr>
      <vt:lpstr>Module 3 Review: MI Activity</vt:lpstr>
      <vt:lpstr>Module 3 Review: Solution-focused Therapy Activity</vt:lpstr>
      <vt:lpstr>See you next session!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FileNewTemplate</dc:title>
  <dc:creator>Diana</dc:creator>
  <cp:lastModifiedBy>Jessica Baker</cp:lastModifiedBy>
  <cp:revision>404</cp:revision>
  <dcterms:created xsi:type="dcterms:W3CDTF">2010-04-12T23:12:02Z</dcterms:created>
  <dcterms:modified xsi:type="dcterms:W3CDTF">2025-05-14T19:49:29Z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0x01010026CA1B0DA6869848872F300611544501</vt:lpwstr>
  </property>
  <property fmtid="{D5CDD505-2E9C-101B-9397-08002B2CF9AE}" pid="3" name="Author 2">
    <vt:lpwstr/>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bool>false</vt:bool>
  </property>
  <property fmtid="{D5CDD505-2E9C-101B-9397-08002B2CF9AE}" pid="10" name="MediaServiceImageTags">
    <vt:lpwstr/>
  </property>
  <property fmtid="{D5CDD505-2E9C-101B-9397-08002B2CF9AE}" pid="11" name="Order">
    <vt:r8>16200</vt:r8>
  </property>
</Properties>
</file>